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5"/>
  </p:notesMasterIdLst>
  <p:sldIdLst>
    <p:sldId id="350" r:id="rId2"/>
    <p:sldId id="351" r:id="rId3"/>
    <p:sldId id="331" r:id="rId4"/>
    <p:sldId id="332" r:id="rId5"/>
    <p:sldId id="352" r:id="rId6"/>
    <p:sldId id="333" r:id="rId7"/>
    <p:sldId id="334" r:id="rId8"/>
    <p:sldId id="354" r:id="rId9"/>
    <p:sldId id="335" r:id="rId10"/>
    <p:sldId id="383" r:id="rId11"/>
    <p:sldId id="375" r:id="rId12"/>
    <p:sldId id="336" r:id="rId13"/>
    <p:sldId id="356" r:id="rId14"/>
    <p:sldId id="357" r:id="rId15"/>
    <p:sldId id="358" r:id="rId16"/>
    <p:sldId id="359" r:id="rId17"/>
    <p:sldId id="360" r:id="rId18"/>
    <p:sldId id="362" r:id="rId19"/>
    <p:sldId id="361" r:id="rId20"/>
    <p:sldId id="378" r:id="rId21"/>
    <p:sldId id="382" r:id="rId22"/>
    <p:sldId id="337" r:id="rId23"/>
    <p:sldId id="364" r:id="rId24"/>
    <p:sldId id="365" r:id="rId25"/>
    <p:sldId id="366" r:id="rId26"/>
    <p:sldId id="367" r:id="rId27"/>
    <p:sldId id="368" r:id="rId28"/>
    <p:sldId id="338" r:id="rId29"/>
    <p:sldId id="384" r:id="rId30"/>
    <p:sldId id="373" r:id="rId31"/>
    <p:sldId id="376" r:id="rId32"/>
    <p:sldId id="374" r:id="rId33"/>
    <p:sldId id="347" r:id="rId34"/>
  </p:sldIdLst>
  <p:sldSz cx="9144000" cy="6858000" type="screen4x3"/>
  <p:notesSz cx="7010400" cy="9296400"/>
  <p:embeddedFontLst>
    <p:embeddedFont>
      <p:font typeface="Calibri" panose="020F0502020204030204" pitchFamily="34" charset="0"/>
      <p:regular r:id="rId36"/>
      <p:bold r:id="rId37"/>
      <p:italic r:id="rId38"/>
      <p:boldItalic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15356"/>
    <a:srgbClr val="FFC2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59" autoAdjust="0"/>
    <p:restoredTop sz="86323" autoAdjust="0"/>
  </p:normalViewPr>
  <p:slideViewPr>
    <p:cSldViewPr snapToGrid="0">
      <p:cViewPr varScale="1">
        <p:scale>
          <a:sx n="62" d="100"/>
          <a:sy n="62" d="100"/>
        </p:scale>
        <p:origin x="-1212" y="-90"/>
      </p:cViewPr>
      <p:guideLst>
        <p:guide orient="horz" pos="2161"/>
        <p:guide pos="375"/>
        <p:guide pos="2880"/>
        <p:guide pos="5453"/>
      </p:guideLst>
    </p:cSldViewPr>
  </p:slideViewPr>
  <p:outlineViewPr>
    <p:cViewPr>
      <p:scale>
        <a:sx n="33" d="100"/>
        <a:sy n="33" d="100"/>
      </p:scale>
      <p:origin x="0" y="77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642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834F05-68FC-44BB-8E5D-5517CE7E6EC0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C513C211-B6BB-49B9-B34D-0D44DD47709E}">
      <dgm:prSet/>
      <dgm:spPr/>
      <dgm:t>
        <a:bodyPr/>
        <a:lstStyle/>
        <a:p>
          <a:pPr rtl="0"/>
          <a:r>
            <a:rPr lang="pt-BR" dirty="0" smtClean="0">
              <a:latin typeface="Source Sans Pro Black" pitchFamily="34" charset="0"/>
            </a:rPr>
            <a:t>Missão e Visão de sucesso</a:t>
          </a:r>
          <a:endParaRPr lang="en-US" dirty="0">
            <a:latin typeface="Source Sans Pro Black" pitchFamily="34" charset="0"/>
          </a:endParaRPr>
        </a:p>
      </dgm:t>
    </dgm:pt>
    <dgm:pt modelId="{F5A649E4-6648-4B2F-8390-B51CD7911404}" type="parTrans" cxnId="{B70E63E9-23EB-4395-908F-6CF85DBC2968}">
      <dgm:prSet/>
      <dgm:spPr/>
      <dgm:t>
        <a:bodyPr/>
        <a:lstStyle/>
        <a:p>
          <a:endParaRPr lang="en-US"/>
        </a:p>
      </dgm:t>
    </dgm:pt>
    <dgm:pt modelId="{EF7CC07C-2DC5-4AFE-BE6E-2886DA5FED9E}" type="sibTrans" cxnId="{B70E63E9-23EB-4395-908F-6CF85DBC2968}">
      <dgm:prSet/>
      <dgm:spPr/>
      <dgm:t>
        <a:bodyPr/>
        <a:lstStyle/>
        <a:p>
          <a:endParaRPr lang="en-US"/>
        </a:p>
      </dgm:t>
    </dgm:pt>
    <dgm:pt modelId="{C5DE3B1F-38C8-4E74-A372-055487A11485}" type="pres">
      <dgm:prSet presAssocID="{98834F05-68FC-44BB-8E5D-5517CE7E6EC0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8C2AF47-767B-4374-BC56-AAD2EB847032}" type="pres">
      <dgm:prSet presAssocID="{C513C211-B6BB-49B9-B34D-0D44DD47709E}" presName="parentText" presStyleLbl="node1" presStyleIdx="0" presStyleCnt="1" custLinFactNeighborX="-847" custLinFactNeighborY="-1259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70E63E9-23EB-4395-908F-6CF85DBC2968}" srcId="{98834F05-68FC-44BB-8E5D-5517CE7E6EC0}" destId="{C513C211-B6BB-49B9-B34D-0D44DD47709E}" srcOrd="0" destOrd="0" parTransId="{F5A649E4-6648-4B2F-8390-B51CD7911404}" sibTransId="{EF7CC07C-2DC5-4AFE-BE6E-2886DA5FED9E}"/>
    <dgm:cxn modelId="{8148B16B-4A53-4390-AD37-35B424189A66}" type="presOf" srcId="{98834F05-68FC-44BB-8E5D-5517CE7E6EC0}" destId="{C5DE3B1F-38C8-4E74-A372-055487A11485}" srcOrd="0" destOrd="0" presId="urn:microsoft.com/office/officeart/2005/8/layout/vList2"/>
    <dgm:cxn modelId="{B66CBF51-030E-49DF-A154-2180DB1928E5}" type="presOf" srcId="{C513C211-B6BB-49B9-B34D-0D44DD47709E}" destId="{48C2AF47-767B-4374-BC56-AAD2EB847032}" srcOrd="0" destOrd="0" presId="urn:microsoft.com/office/officeart/2005/8/layout/vList2"/>
    <dgm:cxn modelId="{2518CDE3-D9B7-490F-93AC-99C1242B9A71}" type="presParOf" srcId="{C5DE3B1F-38C8-4E74-A372-055487A11485}" destId="{48C2AF47-767B-4374-BC56-AAD2EB847032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80F2297-1305-42F4-9744-795E275A0C9A}" type="doc">
      <dgm:prSet loTypeId="urn:microsoft.com/office/officeart/2009/3/layout/StepUpProcess" loCatId="process" qsTypeId="urn:microsoft.com/office/officeart/2005/8/quickstyle/simple1#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0D72025-C7B5-4113-84B2-EAE9AFE1D2B2}">
      <dgm:prSet custT="1"/>
      <dgm:spPr/>
      <dgm:t>
        <a:bodyPr/>
        <a:lstStyle/>
        <a:p>
          <a:r>
            <a:rPr lang="pt-BR" sz="1600" b="1" dirty="0" smtClean="0">
              <a:latin typeface="Source Sans Pro Black" pitchFamily="34" charset="0"/>
              <a:cs typeface="Arial" pitchFamily="34" charset="0"/>
            </a:rPr>
            <a:t>Escolher o que medir</a:t>
          </a:r>
          <a:endParaRPr lang="en-US" sz="1600" b="1" dirty="0" smtClean="0">
            <a:latin typeface="Source Sans Pro Black" pitchFamily="34" charset="0"/>
            <a:cs typeface="Arial" pitchFamily="34" charset="0"/>
          </a:endParaRPr>
        </a:p>
      </dgm:t>
    </dgm:pt>
    <dgm:pt modelId="{60E5AF07-006C-4DDB-829B-9F0D00039C7F}" type="parTrans" cxnId="{6074BDA5-08E4-44B6-A49D-D8AC10C86668}">
      <dgm:prSet/>
      <dgm:spPr/>
      <dgm:t>
        <a:bodyPr/>
        <a:lstStyle/>
        <a:p>
          <a:endParaRPr lang="en-US"/>
        </a:p>
      </dgm:t>
    </dgm:pt>
    <dgm:pt modelId="{05353FB7-937E-4760-A7B9-2289319C9E02}" type="sibTrans" cxnId="{6074BDA5-08E4-44B6-A49D-D8AC10C86668}">
      <dgm:prSet/>
      <dgm:spPr/>
      <dgm:t>
        <a:bodyPr/>
        <a:lstStyle/>
        <a:p>
          <a:endParaRPr lang="en-US"/>
        </a:p>
      </dgm:t>
    </dgm:pt>
    <dgm:pt modelId="{C62EEAF2-5126-4EAF-803F-EF6E7BFA0ECC}">
      <dgm:prSet custT="1"/>
      <dgm:spPr/>
      <dgm:t>
        <a:bodyPr/>
        <a:lstStyle/>
        <a:p>
          <a:r>
            <a:rPr lang="pt-BR" sz="1600" b="1" dirty="0" smtClean="0">
              <a:latin typeface="Source Sans Pro Black" pitchFamily="34" charset="0"/>
              <a:cs typeface="Arial" pitchFamily="34" charset="0"/>
            </a:rPr>
            <a:t>Determinar como medir</a:t>
          </a:r>
          <a:endParaRPr lang="en-US" sz="1600" b="1" dirty="0" smtClean="0">
            <a:latin typeface="Source Sans Pro Black" pitchFamily="34" charset="0"/>
            <a:cs typeface="Arial" pitchFamily="34" charset="0"/>
          </a:endParaRPr>
        </a:p>
      </dgm:t>
    </dgm:pt>
    <dgm:pt modelId="{D9E41630-6BED-4616-8F33-8922C6CA88C9}" type="parTrans" cxnId="{249DDB2B-E52B-4E76-92A4-D12B54177A07}">
      <dgm:prSet/>
      <dgm:spPr/>
      <dgm:t>
        <a:bodyPr/>
        <a:lstStyle/>
        <a:p>
          <a:endParaRPr lang="en-US"/>
        </a:p>
      </dgm:t>
    </dgm:pt>
    <dgm:pt modelId="{B82AE34E-F0AB-4981-8636-63350F07AB41}" type="sibTrans" cxnId="{249DDB2B-E52B-4E76-92A4-D12B54177A07}">
      <dgm:prSet/>
      <dgm:spPr/>
      <dgm:t>
        <a:bodyPr/>
        <a:lstStyle/>
        <a:p>
          <a:endParaRPr lang="en-US"/>
        </a:p>
      </dgm:t>
    </dgm:pt>
    <dgm:pt modelId="{D685E3DC-E156-494C-8AB4-BCD00583EF32}">
      <dgm:prSet custT="1"/>
      <dgm:spPr/>
      <dgm:t>
        <a:bodyPr/>
        <a:lstStyle/>
        <a:p>
          <a:r>
            <a:rPr lang="pt-BR" sz="1600" b="1" dirty="0" smtClean="0">
              <a:latin typeface="Source Sans Pro Black" pitchFamily="34" charset="0"/>
            </a:rPr>
            <a:t>Utilizando os dados em Relatórios</a:t>
          </a:r>
          <a:endParaRPr lang="en-US" sz="1600" b="1" dirty="0" smtClean="0">
            <a:latin typeface="Source Sans Pro Black" pitchFamily="34" charset="0"/>
            <a:cs typeface="Arial" pitchFamily="34" charset="0"/>
          </a:endParaRPr>
        </a:p>
      </dgm:t>
    </dgm:pt>
    <dgm:pt modelId="{FB806E77-EAEE-4AE0-A577-67F6CF2B6F2F}" type="parTrans" cxnId="{5414DD67-8965-4644-A93A-536C94484C78}">
      <dgm:prSet/>
      <dgm:spPr/>
      <dgm:t>
        <a:bodyPr/>
        <a:lstStyle/>
        <a:p>
          <a:endParaRPr lang="en-US"/>
        </a:p>
      </dgm:t>
    </dgm:pt>
    <dgm:pt modelId="{69E7FBA6-E1D4-46C3-9903-F43A5219DE79}" type="sibTrans" cxnId="{5414DD67-8965-4644-A93A-536C94484C78}">
      <dgm:prSet/>
      <dgm:spPr/>
      <dgm:t>
        <a:bodyPr/>
        <a:lstStyle/>
        <a:p>
          <a:endParaRPr lang="en-US"/>
        </a:p>
      </dgm:t>
    </dgm:pt>
    <dgm:pt modelId="{88AEF6CC-2DD1-4694-B458-4A5B32D3B632}">
      <dgm:prSet custT="1"/>
      <dgm:spPr/>
      <dgm:t>
        <a:bodyPr/>
        <a:lstStyle/>
        <a:p>
          <a:r>
            <a:rPr lang="pt-BR" sz="1600" b="1" dirty="0" smtClean="0">
              <a:latin typeface="Source Sans Pro Black" pitchFamily="34" charset="0"/>
              <a:cs typeface="Arial" pitchFamily="34" charset="0"/>
            </a:rPr>
            <a:t>Planejar a mensuração</a:t>
          </a:r>
          <a:endParaRPr lang="en-US" sz="1600" b="1" dirty="0" smtClean="0">
            <a:latin typeface="Source Sans Pro Black" pitchFamily="34" charset="0"/>
            <a:cs typeface="Arial" pitchFamily="34" charset="0"/>
          </a:endParaRPr>
        </a:p>
      </dgm:t>
    </dgm:pt>
    <dgm:pt modelId="{F73B7BBA-F004-4BAE-BD56-6104E00E96A0}" type="parTrans" cxnId="{0E05353C-97FE-413E-B863-E75570E5E903}">
      <dgm:prSet/>
      <dgm:spPr/>
      <dgm:t>
        <a:bodyPr/>
        <a:lstStyle/>
        <a:p>
          <a:endParaRPr lang="en-US"/>
        </a:p>
      </dgm:t>
    </dgm:pt>
    <dgm:pt modelId="{0474B115-51D9-46AB-88EB-C3D7E11A9D89}" type="sibTrans" cxnId="{0E05353C-97FE-413E-B863-E75570E5E903}">
      <dgm:prSet/>
      <dgm:spPr/>
      <dgm:t>
        <a:bodyPr/>
        <a:lstStyle/>
        <a:p>
          <a:endParaRPr lang="en-US"/>
        </a:p>
      </dgm:t>
    </dgm:pt>
    <dgm:pt modelId="{B80CF124-7A55-48BD-A254-4684ED7568E5}" type="pres">
      <dgm:prSet presAssocID="{580F2297-1305-42F4-9744-795E275A0C9A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69842367-0BEB-465D-9AC4-4DE41AE8F6F3}" type="pres">
      <dgm:prSet presAssocID="{88AEF6CC-2DD1-4694-B458-4A5B32D3B632}" presName="composite" presStyleCnt="0"/>
      <dgm:spPr/>
    </dgm:pt>
    <dgm:pt modelId="{402AD6F5-1570-4967-B599-262CBDDAE213}" type="pres">
      <dgm:prSet presAssocID="{88AEF6CC-2DD1-4694-B458-4A5B32D3B632}" presName="LShape" presStyleLbl="alignNode1" presStyleIdx="0" presStyleCnt="7"/>
      <dgm:spPr/>
    </dgm:pt>
    <dgm:pt modelId="{B4C0414C-E8C0-4200-8EF6-3069F51D50BE}" type="pres">
      <dgm:prSet presAssocID="{88AEF6CC-2DD1-4694-B458-4A5B32D3B632}" presName="ParentText" presStyleLbl="revTx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00887B-204E-4B13-B2DE-BB44EC66199B}" type="pres">
      <dgm:prSet presAssocID="{88AEF6CC-2DD1-4694-B458-4A5B32D3B632}" presName="Triangle" presStyleLbl="alignNode1" presStyleIdx="1" presStyleCnt="7"/>
      <dgm:spPr/>
    </dgm:pt>
    <dgm:pt modelId="{CB17A661-15E8-44AE-95D5-4B1899019E5B}" type="pres">
      <dgm:prSet presAssocID="{0474B115-51D9-46AB-88EB-C3D7E11A9D89}" presName="sibTrans" presStyleCnt="0"/>
      <dgm:spPr/>
    </dgm:pt>
    <dgm:pt modelId="{9A79AD9E-F7A1-4DD8-A288-34686EBEEB49}" type="pres">
      <dgm:prSet presAssocID="{0474B115-51D9-46AB-88EB-C3D7E11A9D89}" presName="space" presStyleCnt="0"/>
      <dgm:spPr/>
    </dgm:pt>
    <dgm:pt modelId="{683AB5B7-4A28-45FA-9ABF-375363A56DB9}" type="pres">
      <dgm:prSet presAssocID="{A0D72025-C7B5-4113-84B2-EAE9AFE1D2B2}" presName="composite" presStyleCnt="0"/>
      <dgm:spPr/>
    </dgm:pt>
    <dgm:pt modelId="{73702EE4-ADCB-4D8D-995F-8275D82217F4}" type="pres">
      <dgm:prSet presAssocID="{A0D72025-C7B5-4113-84B2-EAE9AFE1D2B2}" presName="LShape" presStyleLbl="alignNode1" presStyleIdx="2" presStyleCnt="7"/>
      <dgm:spPr/>
    </dgm:pt>
    <dgm:pt modelId="{DA7E25D6-2B2E-4C7E-810F-5E7A639CBED1}" type="pres">
      <dgm:prSet presAssocID="{A0D72025-C7B5-4113-84B2-EAE9AFE1D2B2}" presName="ParentText" presStyleLbl="revTx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D8B3A7-1AE4-43EB-A27D-AF43A833CE76}" type="pres">
      <dgm:prSet presAssocID="{A0D72025-C7B5-4113-84B2-EAE9AFE1D2B2}" presName="Triangle" presStyleLbl="alignNode1" presStyleIdx="3" presStyleCnt="7"/>
      <dgm:spPr/>
    </dgm:pt>
    <dgm:pt modelId="{BF8C1242-EA04-4598-98B8-7C006A2E6B53}" type="pres">
      <dgm:prSet presAssocID="{05353FB7-937E-4760-A7B9-2289319C9E02}" presName="sibTrans" presStyleCnt="0"/>
      <dgm:spPr/>
    </dgm:pt>
    <dgm:pt modelId="{9188FABE-F6AE-4ECC-B682-FEE64849063D}" type="pres">
      <dgm:prSet presAssocID="{05353FB7-937E-4760-A7B9-2289319C9E02}" presName="space" presStyleCnt="0"/>
      <dgm:spPr/>
    </dgm:pt>
    <dgm:pt modelId="{D13528B5-452D-4904-AB2B-EA408083CA16}" type="pres">
      <dgm:prSet presAssocID="{C62EEAF2-5126-4EAF-803F-EF6E7BFA0ECC}" presName="composite" presStyleCnt="0"/>
      <dgm:spPr/>
    </dgm:pt>
    <dgm:pt modelId="{2846A58E-C958-41BD-8143-9F37338F2941}" type="pres">
      <dgm:prSet presAssocID="{C62EEAF2-5126-4EAF-803F-EF6E7BFA0ECC}" presName="LShape" presStyleLbl="alignNode1" presStyleIdx="4" presStyleCnt="7" custLinFactNeighborX="1122" custLinFactNeighborY="-2161"/>
      <dgm:spPr/>
    </dgm:pt>
    <dgm:pt modelId="{9A4DD54F-10FB-4909-9CE1-972B6650E165}" type="pres">
      <dgm:prSet presAssocID="{C62EEAF2-5126-4EAF-803F-EF6E7BFA0ECC}" presName="ParentText" presStyleLbl="revTx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1353E3-4CC6-4359-8182-0850793789CB}" type="pres">
      <dgm:prSet presAssocID="{C62EEAF2-5126-4EAF-803F-EF6E7BFA0ECC}" presName="Triangle" presStyleLbl="alignNode1" presStyleIdx="5" presStyleCnt="7"/>
      <dgm:spPr/>
    </dgm:pt>
    <dgm:pt modelId="{7CC49C4C-3540-4901-8CE2-329DF6393A48}" type="pres">
      <dgm:prSet presAssocID="{B82AE34E-F0AB-4981-8636-63350F07AB41}" presName="sibTrans" presStyleCnt="0"/>
      <dgm:spPr/>
    </dgm:pt>
    <dgm:pt modelId="{9515D87A-0170-4CCD-B4C2-B79C933F8294}" type="pres">
      <dgm:prSet presAssocID="{B82AE34E-F0AB-4981-8636-63350F07AB41}" presName="space" presStyleCnt="0"/>
      <dgm:spPr/>
    </dgm:pt>
    <dgm:pt modelId="{E063C9E2-319A-4163-94EE-DEE330ECCC7E}" type="pres">
      <dgm:prSet presAssocID="{D685E3DC-E156-494C-8AB4-BCD00583EF32}" presName="composite" presStyleCnt="0"/>
      <dgm:spPr/>
    </dgm:pt>
    <dgm:pt modelId="{AB389BFF-0E22-4038-86E0-F9E803685880}" type="pres">
      <dgm:prSet presAssocID="{D685E3DC-E156-494C-8AB4-BCD00583EF32}" presName="LShape" presStyleLbl="alignNode1" presStyleIdx="6" presStyleCnt="7"/>
      <dgm:spPr/>
    </dgm:pt>
    <dgm:pt modelId="{5A20D3CD-2436-42BF-9206-C228668CE5D4}" type="pres">
      <dgm:prSet presAssocID="{D685E3DC-E156-494C-8AB4-BCD00583EF32}" presName="ParentText" presStyleLbl="revTx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E05353C-97FE-413E-B863-E75570E5E903}" srcId="{580F2297-1305-42F4-9744-795E275A0C9A}" destId="{88AEF6CC-2DD1-4694-B458-4A5B32D3B632}" srcOrd="0" destOrd="0" parTransId="{F73B7BBA-F004-4BAE-BD56-6104E00E96A0}" sibTransId="{0474B115-51D9-46AB-88EB-C3D7E11A9D89}"/>
    <dgm:cxn modelId="{10BDCDE2-C009-400F-A019-63F3CBBD6551}" type="presOf" srcId="{580F2297-1305-42F4-9744-795E275A0C9A}" destId="{B80CF124-7A55-48BD-A254-4684ED7568E5}" srcOrd="0" destOrd="0" presId="urn:microsoft.com/office/officeart/2009/3/layout/StepUpProcess"/>
    <dgm:cxn modelId="{ECB7F935-83C5-47CB-984F-4946ED8B0E1E}" type="presOf" srcId="{A0D72025-C7B5-4113-84B2-EAE9AFE1D2B2}" destId="{DA7E25D6-2B2E-4C7E-810F-5E7A639CBED1}" srcOrd="0" destOrd="0" presId="urn:microsoft.com/office/officeart/2009/3/layout/StepUpProcess"/>
    <dgm:cxn modelId="{E69FFEA4-6260-4690-9D88-4FFD128434FD}" type="presOf" srcId="{88AEF6CC-2DD1-4694-B458-4A5B32D3B632}" destId="{B4C0414C-E8C0-4200-8EF6-3069F51D50BE}" srcOrd="0" destOrd="0" presId="urn:microsoft.com/office/officeart/2009/3/layout/StepUpProcess"/>
    <dgm:cxn modelId="{249DDB2B-E52B-4E76-92A4-D12B54177A07}" srcId="{580F2297-1305-42F4-9744-795E275A0C9A}" destId="{C62EEAF2-5126-4EAF-803F-EF6E7BFA0ECC}" srcOrd="2" destOrd="0" parTransId="{D9E41630-6BED-4616-8F33-8922C6CA88C9}" sibTransId="{B82AE34E-F0AB-4981-8636-63350F07AB41}"/>
    <dgm:cxn modelId="{67E0DE8A-C363-4559-B3C5-17FAF02CC6B1}" type="presOf" srcId="{D685E3DC-E156-494C-8AB4-BCD00583EF32}" destId="{5A20D3CD-2436-42BF-9206-C228668CE5D4}" srcOrd="0" destOrd="0" presId="urn:microsoft.com/office/officeart/2009/3/layout/StepUpProcess"/>
    <dgm:cxn modelId="{5414DD67-8965-4644-A93A-536C94484C78}" srcId="{580F2297-1305-42F4-9744-795E275A0C9A}" destId="{D685E3DC-E156-494C-8AB4-BCD00583EF32}" srcOrd="3" destOrd="0" parTransId="{FB806E77-EAEE-4AE0-A577-67F6CF2B6F2F}" sibTransId="{69E7FBA6-E1D4-46C3-9903-F43A5219DE79}"/>
    <dgm:cxn modelId="{6074BDA5-08E4-44B6-A49D-D8AC10C86668}" srcId="{580F2297-1305-42F4-9744-795E275A0C9A}" destId="{A0D72025-C7B5-4113-84B2-EAE9AFE1D2B2}" srcOrd="1" destOrd="0" parTransId="{60E5AF07-006C-4DDB-829B-9F0D00039C7F}" sibTransId="{05353FB7-937E-4760-A7B9-2289319C9E02}"/>
    <dgm:cxn modelId="{7431D669-0523-472F-A4CB-E5374C7CB619}" type="presOf" srcId="{C62EEAF2-5126-4EAF-803F-EF6E7BFA0ECC}" destId="{9A4DD54F-10FB-4909-9CE1-972B6650E165}" srcOrd="0" destOrd="0" presId="urn:microsoft.com/office/officeart/2009/3/layout/StepUpProcess"/>
    <dgm:cxn modelId="{55A2577E-E1C8-4DA0-90AE-F95D857CF0C5}" type="presParOf" srcId="{B80CF124-7A55-48BD-A254-4684ED7568E5}" destId="{69842367-0BEB-465D-9AC4-4DE41AE8F6F3}" srcOrd="0" destOrd="0" presId="urn:microsoft.com/office/officeart/2009/3/layout/StepUpProcess"/>
    <dgm:cxn modelId="{2D737284-F9B3-4A3E-926E-4CD765DDB12D}" type="presParOf" srcId="{69842367-0BEB-465D-9AC4-4DE41AE8F6F3}" destId="{402AD6F5-1570-4967-B599-262CBDDAE213}" srcOrd="0" destOrd="0" presId="urn:microsoft.com/office/officeart/2009/3/layout/StepUpProcess"/>
    <dgm:cxn modelId="{3E0F99E2-9E3D-40F9-B4B8-065A52D09434}" type="presParOf" srcId="{69842367-0BEB-465D-9AC4-4DE41AE8F6F3}" destId="{B4C0414C-E8C0-4200-8EF6-3069F51D50BE}" srcOrd="1" destOrd="0" presId="urn:microsoft.com/office/officeart/2009/3/layout/StepUpProcess"/>
    <dgm:cxn modelId="{6700B8CA-61CE-473A-9398-E9BD4AC8937F}" type="presParOf" srcId="{69842367-0BEB-465D-9AC4-4DE41AE8F6F3}" destId="{BB00887B-204E-4B13-B2DE-BB44EC66199B}" srcOrd="2" destOrd="0" presId="urn:microsoft.com/office/officeart/2009/3/layout/StepUpProcess"/>
    <dgm:cxn modelId="{1B441DDE-900E-4416-86B2-27D6F6F912B1}" type="presParOf" srcId="{B80CF124-7A55-48BD-A254-4684ED7568E5}" destId="{CB17A661-15E8-44AE-95D5-4B1899019E5B}" srcOrd="1" destOrd="0" presId="urn:microsoft.com/office/officeart/2009/3/layout/StepUpProcess"/>
    <dgm:cxn modelId="{D9F9D06D-270E-43F9-AF95-73AB67BC3BF7}" type="presParOf" srcId="{CB17A661-15E8-44AE-95D5-4B1899019E5B}" destId="{9A79AD9E-F7A1-4DD8-A288-34686EBEEB49}" srcOrd="0" destOrd="0" presId="urn:microsoft.com/office/officeart/2009/3/layout/StepUpProcess"/>
    <dgm:cxn modelId="{A6B2D63F-5F29-42C2-85FD-BE221CEC45F2}" type="presParOf" srcId="{B80CF124-7A55-48BD-A254-4684ED7568E5}" destId="{683AB5B7-4A28-45FA-9ABF-375363A56DB9}" srcOrd="2" destOrd="0" presId="urn:microsoft.com/office/officeart/2009/3/layout/StepUpProcess"/>
    <dgm:cxn modelId="{1F28C99E-EDBE-444D-95AB-58B61B5E801E}" type="presParOf" srcId="{683AB5B7-4A28-45FA-9ABF-375363A56DB9}" destId="{73702EE4-ADCB-4D8D-995F-8275D82217F4}" srcOrd="0" destOrd="0" presId="urn:microsoft.com/office/officeart/2009/3/layout/StepUpProcess"/>
    <dgm:cxn modelId="{C559A9C9-CF9E-4C75-B38B-C2E5120F9A11}" type="presParOf" srcId="{683AB5B7-4A28-45FA-9ABF-375363A56DB9}" destId="{DA7E25D6-2B2E-4C7E-810F-5E7A639CBED1}" srcOrd="1" destOrd="0" presId="urn:microsoft.com/office/officeart/2009/3/layout/StepUpProcess"/>
    <dgm:cxn modelId="{59D985EB-5838-4F32-8149-FFCA29B82B00}" type="presParOf" srcId="{683AB5B7-4A28-45FA-9ABF-375363A56DB9}" destId="{E2D8B3A7-1AE4-43EB-A27D-AF43A833CE76}" srcOrd="2" destOrd="0" presId="urn:microsoft.com/office/officeart/2009/3/layout/StepUpProcess"/>
    <dgm:cxn modelId="{37788283-C4B2-43AC-A240-20CE0C10E056}" type="presParOf" srcId="{B80CF124-7A55-48BD-A254-4684ED7568E5}" destId="{BF8C1242-EA04-4598-98B8-7C006A2E6B53}" srcOrd="3" destOrd="0" presId="urn:microsoft.com/office/officeart/2009/3/layout/StepUpProcess"/>
    <dgm:cxn modelId="{F8434EE9-F760-4CDE-8652-DBEB2203455D}" type="presParOf" srcId="{BF8C1242-EA04-4598-98B8-7C006A2E6B53}" destId="{9188FABE-F6AE-4ECC-B682-FEE64849063D}" srcOrd="0" destOrd="0" presId="urn:microsoft.com/office/officeart/2009/3/layout/StepUpProcess"/>
    <dgm:cxn modelId="{553F1024-B6FA-4AF4-B348-4EE02974B539}" type="presParOf" srcId="{B80CF124-7A55-48BD-A254-4684ED7568E5}" destId="{D13528B5-452D-4904-AB2B-EA408083CA16}" srcOrd="4" destOrd="0" presId="urn:microsoft.com/office/officeart/2009/3/layout/StepUpProcess"/>
    <dgm:cxn modelId="{348A83E8-9BFA-489E-B4ED-8553D6CA4948}" type="presParOf" srcId="{D13528B5-452D-4904-AB2B-EA408083CA16}" destId="{2846A58E-C958-41BD-8143-9F37338F2941}" srcOrd="0" destOrd="0" presId="urn:microsoft.com/office/officeart/2009/3/layout/StepUpProcess"/>
    <dgm:cxn modelId="{D901231B-13F6-45BE-8A33-902B3DA6F885}" type="presParOf" srcId="{D13528B5-452D-4904-AB2B-EA408083CA16}" destId="{9A4DD54F-10FB-4909-9CE1-972B6650E165}" srcOrd="1" destOrd="0" presId="urn:microsoft.com/office/officeart/2009/3/layout/StepUpProcess"/>
    <dgm:cxn modelId="{745A640D-9B10-4DEA-B169-F0ACB89D1A6D}" type="presParOf" srcId="{D13528B5-452D-4904-AB2B-EA408083CA16}" destId="{941353E3-4CC6-4359-8182-0850793789CB}" srcOrd="2" destOrd="0" presId="urn:microsoft.com/office/officeart/2009/3/layout/StepUpProcess"/>
    <dgm:cxn modelId="{E6839157-347F-4F54-8D55-FA324F8B2C39}" type="presParOf" srcId="{B80CF124-7A55-48BD-A254-4684ED7568E5}" destId="{7CC49C4C-3540-4901-8CE2-329DF6393A48}" srcOrd="5" destOrd="0" presId="urn:microsoft.com/office/officeart/2009/3/layout/StepUpProcess"/>
    <dgm:cxn modelId="{C86052D0-7463-47EF-8BE1-0BCF5B3C15A5}" type="presParOf" srcId="{7CC49C4C-3540-4901-8CE2-329DF6393A48}" destId="{9515D87A-0170-4CCD-B4C2-B79C933F8294}" srcOrd="0" destOrd="0" presId="urn:microsoft.com/office/officeart/2009/3/layout/StepUpProcess"/>
    <dgm:cxn modelId="{0299D97E-6D05-414D-BC92-FFBB40BB781F}" type="presParOf" srcId="{B80CF124-7A55-48BD-A254-4684ED7568E5}" destId="{E063C9E2-319A-4163-94EE-DEE330ECCC7E}" srcOrd="6" destOrd="0" presId="urn:microsoft.com/office/officeart/2009/3/layout/StepUpProcess"/>
    <dgm:cxn modelId="{8F57B0A2-4076-41C7-9FB4-44420F8D9EA8}" type="presParOf" srcId="{E063C9E2-319A-4163-94EE-DEE330ECCC7E}" destId="{AB389BFF-0E22-4038-86E0-F9E803685880}" srcOrd="0" destOrd="0" presId="urn:microsoft.com/office/officeart/2009/3/layout/StepUpProcess"/>
    <dgm:cxn modelId="{AFB66D9A-900D-4C95-9AAC-3CD874460C8A}" type="presParOf" srcId="{E063C9E2-319A-4163-94EE-DEE330ECCC7E}" destId="{5A20D3CD-2436-42BF-9206-C228668CE5D4}" srcOrd="1" destOrd="0" presId="urn:microsoft.com/office/officeart/2009/3/layout/StepUpProcess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52906DE-12EB-441A-9EF0-00EE02B7E3DE}" type="doc">
      <dgm:prSet loTypeId="urn:microsoft.com/office/officeart/2005/8/layout/h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82AEBB8-42EC-45B5-BD1F-F3252F123D70}">
      <dgm:prSet phldrT="[Text]"/>
      <dgm:spPr/>
      <dgm:t>
        <a:bodyPr/>
        <a:lstStyle/>
        <a:p>
          <a:r>
            <a:rPr lang="pt-BR" dirty="0" smtClean="0">
              <a:latin typeface="Source Sans Pro Black" pitchFamily="34" charset="0"/>
            </a:rPr>
            <a:t>Indicadores Organizacionais do Time</a:t>
          </a:r>
          <a:endParaRPr lang="en-US" dirty="0">
            <a:latin typeface="Source Sans Pro Black" pitchFamily="34" charset="0"/>
          </a:endParaRPr>
        </a:p>
      </dgm:t>
    </dgm:pt>
    <dgm:pt modelId="{444F5BFB-3C72-497B-B190-37892B3CC18D}" type="parTrans" cxnId="{9CB800F1-DF5A-4405-A119-DBDCF82910FB}">
      <dgm:prSet/>
      <dgm:spPr/>
      <dgm:t>
        <a:bodyPr/>
        <a:lstStyle/>
        <a:p>
          <a:endParaRPr lang="en-US"/>
        </a:p>
      </dgm:t>
    </dgm:pt>
    <dgm:pt modelId="{FD08ED9D-063C-4C36-A0E3-4C4F52EC7127}" type="sibTrans" cxnId="{9CB800F1-DF5A-4405-A119-DBDCF82910FB}">
      <dgm:prSet/>
      <dgm:spPr/>
      <dgm:t>
        <a:bodyPr/>
        <a:lstStyle/>
        <a:p>
          <a:endParaRPr lang="en-US"/>
        </a:p>
      </dgm:t>
    </dgm:pt>
    <dgm:pt modelId="{9E36E665-5870-4F17-826A-BFABD352CF52}">
      <dgm:prSet phldrT="[Text]"/>
      <dgm:spPr/>
      <dgm:t>
        <a:bodyPr/>
        <a:lstStyle/>
        <a:p>
          <a:r>
            <a:rPr lang="pt-BR" dirty="0" smtClean="0"/>
            <a:t>Sustentabilidade Financeira</a:t>
          </a:r>
          <a:endParaRPr lang="en-US" dirty="0"/>
        </a:p>
      </dgm:t>
    </dgm:pt>
    <dgm:pt modelId="{4F484C4D-23B9-421E-883F-41A0654FBF7C}" type="parTrans" cxnId="{D39439F4-FD06-4397-A043-00B0C4D9BCB8}">
      <dgm:prSet/>
      <dgm:spPr/>
      <dgm:t>
        <a:bodyPr/>
        <a:lstStyle/>
        <a:p>
          <a:endParaRPr lang="en-US"/>
        </a:p>
      </dgm:t>
    </dgm:pt>
    <dgm:pt modelId="{83F41A36-6467-4A09-9220-3A836A4EEE09}" type="sibTrans" cxnId="{D39439F4-FD06-4397-A043-00B0C4D9BCB8}">
      <dgm:prSet/>
      <dgm:spPr/>
      <dgm:t>
        <a:bodyPr/>
        <a:lstStyle/>
        <a:p>
          <a:endParaRPr lang="en-US"/>
        </a:p>
      </dgm:t>
    </dgm:pt>
    <dgm:pt modelId="{28832E4A-8ACE-444B-A643-26F90AF46D6E}">
      <dgm:prSet phldrT="[Text]"/>
      <dgm:spPr/>
      <dgm:t>
        <a:bodyPr/>
        <a:lstStyle/>
        <a:p>
          <a:r>
            <a:rPr lang="pt-BR" dirty="0" smtClean="0"/>
            <a:t>Capacidade (pessoas)</a:t>
          </a:r>
          <a:endParaRPr lang="en-US" dirty="0"/>
        </a:p>
      </dgm:t>
    </dgm:pt>
    <dgm:pt modelId="{74ABF8D3-484A-40BA-ACCF-0F303EE1AE7C}" type="parTrans" cxnId="{B7B0D396-B69E-4186-99AF-EC04154079AB}">
      <dgm:prSet/>
      <dgm:spPr/>
      <dgm:t>
        <a:bodyPr/>
        <a:lstStyle/>
        <a:p>
          <a:endParaRPr lang="en-US"/>
        </a:p>
      </dgm:t>
    </dgm:pt>
    <dgm:pt modelId="{837BAE26-558C-49C1-9DEA-972454DB3181}" type="sibTrans" cxnId="{B7B0D396-B69E-4186-99AF-EC04154079AB}">
      <dgm:prSet/>
      <dgm:spPr/>
      <dgm:t>
        <a:bodyPr/>
        <a:lstStyle/>
        <a:p>
          <a:endParaRPr lang="en-US"/>
        </a:p>
      </dgm:t>
    </dgm:pt>
    <dgm:pt modelId="{B08509E4-36DF-4B49-BFCB-408B67AE5DCF}">
      <dgm:prSet phldrT="[Text]"/>
      <dgm:spPr/>
      <dgm:t>
        <a:bodyPr/>
        <a:lstStyle/>
        <a:p>
          <a:r>
            <a:rPr lang="pt-BR" dirty="0" smtClean="0">
              <a:latin typeface="Source Sans Pro Black" pitchFamily="34" charset="0"/>
            </a:rPr>
            <a:t>Indicadores de Performance do Programa</a:t>
          </a:r>
          <a:endParaRPr lang="en-US" dirty="0">
            <a:latin typeface="Source Sans Pro Black" pitchFamily="34" charset="0"/>
          </a:endParaRPr>
        </a:p>
      </dgm:t>
    </dgm:pt>
    <dgm:pt modelId="{7655AC4D-781D-4A3C-8954-C3B43DCAF0D3}" type="parTrans" cxnId="{E40055DB-AEAA-42A6-AA5A-3CBAD364982F}">
      <dgm:prSet/>
      <dgm:spPr/>
      <dgm:t>
        <a:bodyPr/>
        <a:lstStyle/>
        <a:p>
          <a:endParaRPr lang="en-US"/>
        </a:p>
      </dgm:t>
    </dgm:pt>
    <dgm:pt modelId="{5977A29D-0623-425B-991E-4F5D2DB148CD}" type="sibTrans" cxnId="{E40055DB-AEAA-42A6-AA5A-3CBAD364982F}">
      <dgm:prSet/>
      <dgm:spPr/>
      <dgm:t>
        <a:bodyPr/>
        <a:lstStyle/>
        <a:p>
          <a:endParaRPr lang="en-US"/>
        </a:p>
      </dgm:t>
    </dgm:pt>
    <dgm:pt modelId="{21806A35-125A-4BC2-B894-7704FD7E2430}">
      <dgm:prSet phldrT="[Text]"/>
      <dgm:spPr/>
      <dgm:t>
        <a:bodyPr/>
        <a:lstStyle/>
        <a:p>
          <a:r>
            <a:rPr lang="pt-BR" dirty="0" smtClean="0"/>
            <a:t>Atividades</a:t>
          </a:r>
          <a:endParaRPr lang="en-US" dirty="0"/>
        </a:p>
      </dgm:t>
    </dgm:pt>
    <dgm:pt modelId="{3C237D1A-25DC-46E0-BFDC-71CC051B4D9E}" type="parTrans" cxnId="{EE7142DC-E52C-46C1-8279-1D74F05CD740}">
      <dgm:prSet/>
      <dgm:spPr/>
      <dgm:t>
        <a:bodyPr/>
        <a:lstStyle/>
        <a:p>
          <a:endParaRPr lang="en-US"/>
        </a:p>
      </dgm:t>
    </dgm:pt>
    <dgm:pt modelId="{DB807854-0B61-4754-8268-7140F8161788}" type="sibTrans" cxnId="{EE7142DC-E52C-46C1-8279-1D74F05CD740}">
      <dgm:prSet/>
      <dgm:spPr/>
      <dgm:t>
        <a:bodyPr/>
        <a:lstStyle/>
        <a:p>
          <a:endParaRPr lang="en-US"/>
        </a:p>
      </dgm:t>
    </dgm:pt>
    <dgm:pt modelId="{8ECCA65D-90C9-47AB-9B00-90EDC92F086E}">
      <dgm:prSet phldrT="[Text]"/>
      <dgm:spPr/>
      <dgm:t>
        <a:bodyPr/>
        <a:lstStyle/>
        <a:p>
          <a:r>
            <a:rPr lang="pt-BR" dirty="0" smtClean="0"/>
            <a:t>Resultados</a:t>
          </a:r>
          <a:endParaRPr lang="en-US" dirty="0"/>
        </a:p>
      </dgm:t>
    </dgm:pt>
    <dgm:pt modelId="{7B3D1AA7-0A09-4471-B53C-2120C9DAB7BF}" type="parTrans" cxnId="{C3AAEDBD-EB60-4E30-B2C1-01C820F7DF1E}">
      <dgm:prSet/>
      <dgm:spPr/>
      <dgm:t>
        <a:bodyPr/>
        <a:lstStyle/>
        <a:p>
          <a:endParaRPr lang="en-US"/>
        </a:p>
      </dgm:t>
    </dgm:pt>
    <dgm:pt modelId="{E6ADF572-0E2C-46E6-9D1B-50265220579A}" type="sibTrans" cxnId="{C3AAEDBD-EB60-4E30-B2C1-01C820F7DF1E}">
      <dgm:prSet/>
      <dgm:spPr/>
      <dgm:t>
        <a:bodyPr/>
        <a:lstStyle/>
        <a:p>
          <a:endParaRPr lang="en-US"/>
        </a:p>
      </dgm:t>
    </dgm:pt>
    <dgm:pt modelId="{15F27C4F-CB24-4DFD-94CE-BE4FBC2941E2}">
      <dgm:prSet phldrT="[Text]"/>
      <dgm:spPr/>
      <dgm:t>
        <a:bodyPr/>
        <a:lstStyle/>
        <a:p>
          <a:r>
            <a:rPr lang="pt-BR" dirty="0" smtClean="0">
              <a:latin typeface="Source Sans Pro Black" pitchFamily="34" charset="0"/>
            </a:rPr>
            <a:t>Indicadores de Impacto Social e Econômico</a:t>
          </a:r>
          <a:endParaRPr lang="en-US" dirty="0">
            <a:latin typeface="Source Sans Pro Black" pitchFamily="34" charset="0"/>
          </a:endParaRPr>
        </a:p>
      </dgm:t>
    </dgm:pt>
    <dgm:pt modelId="{34A7C96B-1267-483C-AAFC-53E4D9377EDE}" type="parTrans" cxnId="{3DDEDB86-A8D4-4752-BDF5-CE20423BD101}">
      <dgm:prSet/>
      <dgm:spPr/>
      <dgm:t>
        <a:bodyPr/>
        <a:lstStyle/>
        <a:p>
          <a:endParaRPr lang="en-US"/>
        </a:p>
      </dgm:t>
    </dgm:pt>
    <dgm:pt modelId="{E817CBEE-4FA2-433E-92B2-307E400273E0}" type="sibTrans" cxnId="{3DDEDB86-A8D4-4752-BDF5-CE20423BD101}">
      <dgm:prSet/>
      <dgm:spPr/>
      <dgm:t>
        <a:bodyPr/>
        <a:lstStyle/>
        <a:p>
          <a:endParaRPr lang="en-US"/>
        </a:p>
      </dgm:t>
    </dgm:pt>
    <dgm:pt modelId="{5AB977E9-B5A7-478D-90DD-CD93914D9A26}">
      <dgm:prSet phldrT="[Text]"/>
      <dgm:spPr/>
      <dgm:t>
        <a:bodyPr/>
        <a:lstStyle/>
        <a:p>
          <a:r>
            <a:rPr lang="pt-BR" dirty="0" smtClean="0"/>
            <a:t>Impacto</a:t>
          </a:r>
          <a:endParaRPr lang="en-US" dirty="0"/>
        </a:p>
      </dgm:t>
    </dgm:pt>
    <dgm:pt modelId="{04E65C50-388E-47D4-8112-5983D13A00C6}" type="parTrans" cxnId="{E559C4BC-A4D3-47C0-BE24-E8A30E4DC6A7}">
      <dgm:prSet/>
      <dgm:spPr/>
      <dgm:t>
        <a:bodyPr/>
        <a:lstStyle/>
        <a:p>
          <a:endParaRPr lang="en-US"/>
        </a:p>
      </dgm:t>
    </dgm:pt>
    <dgm:pt modelId="{160EC8B7-74AB-4D8C-B3C1-D1FC584AD77B}" type="sibTrans" cxnId="{E559C4BC-A4D3-47C0-BE24-E8A30E4DC6A7}">
      <dgm:prSet/>
      <dgm:spPr/>
      <dgm:t>
        <a:bodyPr/>
        <a:lstStyle/>
        <a:p>
          <a:endParaRPr lang="en-US"/>
        </a:p>
      </dgm:t>
    </dgm:pt>
    <dgm:pt modelId="{F5F1E3DD-FCB0-4916-970A-A7BD1C34F680}">
      <dgm:prSet phldrT="[Text]"/>
      <dgm:spPr/>
      <dgm:t>
        <a:bodyPr/>
        <a:lstStyle/>
        <a:p>
          <a:r>
            <a:rPr lang="pt-BR" dirty="0" smtClean="0"/>
            <a:t>Custos de impacto</a:t>
          </a:r>
          <a:endParaRPr lang="en-US" dirty="0"/>
        </a:p>
      </dgm:t>
    </dgm:pt>
    <dgm:pt modelId="{DAA07375-6327-48FF-8BA1-7F79C16FAF2A}" type="parTrans" cxnId="{CC453058-7FFA-4967-BC8A-E61C4EBAF8A0}">
      <dgm:prSet/>
      <dgm:spPr/>
      <dgm:t>
        <a:bodyPr/>
        <a:lstStyle/>
        <a:p>
          <a:endParaRPr lang="en-US"/>
        </a:p>
      </dgm:t>
    </dgm:pt>
    <dgm:pt modelId="{519707A6-4DBF-493B-87B3-88B08F5205EE}" type="sibTrans" cxnId="{CC453058-7FFA-4967-BC8A-E61C4EBAF8A0}">
      <dgm:prSet/>
      <dgm:spPr/>
      <dgm:t>
        <a:bodyPr/>
        <a:lstStyle/>
        <a:p>
          <a:endParaRPr lang="en-US"/>
        </a:p>
      </dgm:t>
    </dgm:pt>
    <dgm:pt modelId="{81B95465-D4FA-413F-B6BC-3DC7E9A74E12}">
      <dgm:prSet phldrT="[Text]"/>
      <dgm:spPr/>
      <dgm:t>
        <a:bodyPr/>
        <a:lstStyle/>
        <a:p>
          <a:r>
            <a:rPr lang="pt-BR" dirty="0" smtClean="0"/>
            <a:t>Efetividade de implementação</a:t>
          </a:r>
          <a:endParaRPr lang="en-US" dirty="0"/>
        </a:p>
      </dgm:t>
    </dgm:pt>
    <dgm:pt modelId="{6443EDD4-69BA-42ED-AEE6-D31D8D576AA5}" type="parTrans" cxnId="{1268C7B2-2895-4BB5-978A-D53EEE7240D8}">
      <dgm:prSet/>
      <dgm:spPr/>
      <dgm:t>
        <a:bodyPr/>
        <a:lstStyle/>
        <a:p>
          <a:endParaRPr lang="en-US"/>
        </a:p>
      </dgm:t>
    </dgm:pt>
    <dgm:pt modelId="{602C5AD7-3456-4460-8224-CE6E582DB46C}" type="sibTrans" cxnId="{1268C7B2-2895-4BB5-978A-D53EEE7240D8}">
      <dgm:prSet/>
      <dgm:spPr/>
      <dgm:t>
        <a:bodyPr/>
        <a:lstStyle/>
        <a:p>
          <a:endParaRPr lang="en-US"/>
        </a:p>
      </dgm:t>
    </dgm:pt>
    <dgm:pt modelId="{1A69E36A-DA78-4BE9-8544-6A8895193460}">
      <dgm:prSet phldrT="[Text]"/>
      <dgm:spPr/>
      <dgm:t>
        <a:bodyPr/>
        <a:lstStyle/>
        <a:p>
          <a:r>
            <a:rPr lang="pt-BR" dirty="0" smtClean="0"/>
            <a:t>Qualidade</a:t>
          </a:r>
          <a:endParaRPr lang="en-US" dirty="0"/>
        </a:p>
      </dgm:t>
    </dgm:pt>
    <dgm:pt modelId="{A001C1A2-7E4B-45E9-8334-CBEB962AD50C}" type="parTrans" cxnId="{AA893828-A832-4058-A7F9-F855B6AFDFAF}">
      <dgm:prSet/>
      <dgm:spPr/>
      <dgm:t>
        <a:bodyPr/>
        <a:lstStyle/>
        <a:p>
          <a:endParaRPr lang="en-US"/>
        </a:p>
      </dgm:t>
    </dgm:pt>
    <dgm:pt modelId="{78B7D823-1DA4-45B8-A0C7-44A5BE14071B}" type="sibTrans" cxnId="{AA893828-A832-4058-A7F9-F855B6AFDFAF}">
      <dgm:prSet/>
      <dgm:spPr/>
      <dgm:t>
        <a:bodyPr/>
        <a:lstStyle/>
        <a:p>
          <a:endParaRPr lang="en-US"/>
        </a:p>
      </dgm:t>
    </dgm:pt>
    <dgm:pt modelId="{65BCAC7E-7F2A-4BAF-B770-9221C67A6F49}">
      <dgm:prSet phldrT="[Text]"/>
      <dgm:spPr/>
      <dgm:t>
        <a:bodyPr/>
        <a:lstStyle/>
        <a:p>
          <a:r>
            <a:rPr lang="pt-BR" dirty="0" smtClean="0"/>
            <a:t>Custos do Programa</a:t>
          </a:r>
          <a:endParaRPr lang="en-US" dirty="0"/>
        </a:p>
      </dgm:t>
    </dgm:pt>
    <dgm:pt modelId="{59E86A36-1EBB-4C74-A804-AAA14F0CFD08}" type="parTrans" cxnId="{5A2879EB-E19C-4FE0-ABE4-3A5FE73CB715}">
      <dgm:prSet/>
      <dgm:spPr/>
      <dgm:t>
        <a:bodyPr/>
        <a:lstStyle/>
        <a:p>
          <a:endParaRPr lang="en-US"/>
        </a:p>
      </dgm:t>
    </dgm:pt>
    <dgm:pt modelId="{22735DAA-7363-4FF5-AEBA-971B5B2F435B}" type="sibTrans" cxnId="{5A2879EB-E19C-4FE0-ABE4-3A5FE73CB715}">
      <dgm:prSet/>
      <dgm:spPr/>
      <dgm:t>
        <a:bodyPr/>
        <a:lstStyle/>
        <a:p>
          <a:endParaRPr lang="en-US"/>
        </a:p>
      </dgm:t>
    </dgm:pt>
    <dgm:pt modelId="{471C51B0-9EFD-4659-9135-9CACB72F6D47}">
      <dgm:prSet phldrT="[Text]"/>
      <dgm:spPr/>
      <dgm:t>
        <a:bodyPr/>
        <a:lstStyle/>
        <a:p>
          <a:r>
            <a:rPr lang="pt-BR" dirty="0" smtClean="0"/>
            <a:t>Impacto Sistêmico Gerado</a:t>
          </a:r>
          <a:endParaRPr lang="en-US" dirty="0"/>
        </a:p>
      </dgm:t>
    </dgm:pt>
    <dgm:pt modelId="{1F8586B4-CDD8-4A4C-8050-931A053AE09C}" type="parTrans" cxnId="{BFA537C5-5F5C-4636-867E-79F609FE922F}">
      <dgm:prSet/>
      <dgm:spPr/>
      <dgm:t>
        <a:bodyPr/>
        <a:lstStyle/>
        <a:p>
          <a:endParaRPr lang="en-US"/>
        </a:p>
      </dgm:t>
    </dgm:pt>
    <dgm:pt modelId="{9E353DD0-F992-4827-A821-F35F6A2172F9}" type="sibTrans" cxnId="{BFA537C5-5F5C-4636-867E-79F609FE922F}">
      <dgm:prSet/>
      <dgm:spPr/>
      <dgm:t>
        <a:bodyPr/>
        <a:lstStyle/>
        <a:p>
          <a:endParaRPr lang="en-US"/>
        </a:p>
      </dgm:t>
    </dgm:pt>
    <dgm:pt modelId="{67729F84-1945-4D01-A1FC-4C69B4A88C34}" type="pres">
      <dgm:prSet presAssocID="{952906DE-12EB-441A-9EF0-00EE02B7E3DE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2186CEE-1845-42C2-8AA3-A2B49210F20A}" type="pres">
      <dgm:prSet presAssocID="{C82AEBB8-42EC-45B5-BD1F-F3252F123D70}" presName="composite" presStyleCnt="0"/>
      <dgm:spPr/>
    </dgm:pt>
    <dgm:pt modelId="{13781BD3-F7A4-4E8D-BDB1-C893369F9029}" type="pres">
      <dgm:prSet presAssocID="{C82AEBB8-42EC-45B5-BD1F-F3252F123D70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37D94F-F856-4BD1-B2EE-A1C62A34F823}" type="pres">
      <dgm:prSet presAssocID="{C82AEBB8-42EC-45B5-BD1F-F3252F123D70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48DF4EB-B538-42CA-90FE-75137D0FFE02}" type="pres">
      <dgm:prSet presAssocID="{FD08ED9D-063C-4C36-A0E3-4C4F52EC7127}" presName="space" presStyleCnt="0"/>
      <dgm:spPr/>
    </dgm:pt>
    <dgm:pt modelId="{D1517318-32AA-4613-BED7-AEE122313484}" type="pres">
      <dgm:prSet presAssocID="{B08509E4-36DF-4B49-BFCB-408B67AE5DCF}" presName="composite" presStyleCnt="0"/>
      <dgm:spPr/>
    </dgm:pt>
    <dgm:pt modelId="{CB8C824B-B254-4CA7-B9DB-40905CA39837}" type="pres">
      <dgm:prSet presAssocID="{B08509E4-36DF-4B49-BFCB-408B67AE5DCF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1377423-A3B7-4780-95A1-C34E1927FE57}" type="pres">
      <dgm:prSet presAssocID="{B08509E4-36DF-4B49-BFCB-408B67AE5DCF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55DDBC1-6118-4F3C-A815-F2773282EA00}" type="pres">
      <dgm:prSet presAssocID="{5977A29D-0623-425B-991E-4F5D2DB148CD}" presName="space" presStyleCnt="0"/>
      <dgm:spPr/>
    </dgm:pt>
    <dgm:pt modelId="{7D24C144-40FF-48F0-91B4-E5DDEC513B75}" type="pres">
      <dgm:prSet presAssocID="{15F27C4F-CB24-4DFD-94CE-BE4FBC2941E2}" presName="composite" presStyleCnt="0"/>
      <dgm:spPr/>
    </dgm:pt>
    <dgm:pt modelId="{7A10893C-9312-4FF4-95C2-90112699C8F9}" type="pres">
      <dgm:prSet presAssocID="{15F27C4F-CB24-4DFD-94CE-BE4FBC2941E2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80EFCA-4D90-4325-8DA4-C83F0E009DB1}" type="pres">
      <dgm:prSet presAssocID="{15F27C4F-CB24-4DFD-94CE-BE4FBC2941E2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7B0D396-B69E-4186-99AF-EC04154079AB}" srcId="{C82AEBB8-42EC-45B5-BD1F-F3252F123D70}" destId="{28832E4A-8ACE-444B-A643-26F90AF46D6E}" srcOrd="1" destOrd="0" parTransId="{74ABF8D3-484A-40BA-ACCF-0F303EE1AE7C}" sibTransId="{837BAE26-558C-49C1-9DEA-972454DB3181}"/>
    <dgm:cxn modelId="{23F88140-7740-4063-A355-6ECA6E5B8F73}" type="presOf" srcId="{C82AEBB8-42EC-45B5-BD1F-F3252F123D70}" destId="{13781BD3-F7A4-4E8D-BDB1-C893369F9029}" srcOrd="0" destOrd="0" presId="urn:microsoft.com/office/officeart/2005/8/layout/hList1"/>
    <dgm:cxn modelId="{1268C7B2-2895-4BB5-978A-D53EEE7240D8}" srcId="{C82AEBB8-42EC-45B5-BD1F-F3252F123D70}" destId="{81B95465-D4FA-413F-B6BC-3DC7E9A74E12}" srcOrd="2" destOrd="0" parTransId="{6443EDD4-69BA-42ED-AEE6-D31D8D576AA5}" sibTransId="{602C5AD7-3456-4460-8224-CE6E582DB46C}"/>
    <dgm:cxn modelId="{3DDEDB86-A8D4-4752-BDF5-CE20423BD101}" srcId="{952906DE-12EB-441A-9EF0-00EE02B7E3DE}" destId="{15F27C4F-CB24-4DFD-94CE-BE4FBC2941E2}" srcOrd="2" destOrd="0" parTransId="{34A7C96B-1267-483C-AAFC-53E4D9377EDE}" sibTransId="{E817CBEE-4FA2-433E-92B2-307E400273E0}"/>
    <dgm:cxn modelId="{CAE62D6C-3402-4A96-9FC6-8E47162C5C7D}" type="presOf" srcId="{21806A35-125A-4BC2-B894-7704FD7E2430}" destId="{81377423-A3B7-4780-95A1-C34E1927FE57}" srcOrd="0" destOrd="0" presId="urn:microsoft.com/office/officeart/2005/8/layout/hList1"/>
    <dgm:cxn modelId="{EE7142DC-E52C-46C1-8279-1D74F05CD740}" srcId="{B08509E4-36DF-4B49-BFCB-408B67AE5DCF}" destId="{21806A35-125A-4BC2-B894-7704FD7E2430}" srcOrd="0" destOrd="0" parTransId="{3C237D1A-25DC-46E0-BFDC-71CC051B4D9E}" sibTransId="{DB807854-0B61-4754-8268-7140F8161788}"/>
    <dgm:cxn modelId="{CC453058-7FFA-4967-BC8A-E61C4EBAF8A0}" srcId="{15F27C4F-CB24-4DFD-94CE-BE4FBC2941E2}" destId="{F5F1E3DD-FCB0-4916-970A-A7BD1C34F680}" srcOrd="1" destOrd="0" parTransId="{DAA07375-6327-48FF-8BA1-7F79C16FAF2A}" sibTransId="{519707A6-4DBF-493B-87B3-88B08F5205EE}"/>
    <dgm:cxn modelId="{27BC1E42-524E-405D-97E5-05997741593B}" type="presOf" srcId="{81B95465-D4FA-413F-B6BC-3DC7E9A74E12}" destId="{E337D94F-F856-4BD1-B2EE-A1C62A34F823}" srcOrd="0" destOrd="2" presId="urn:microsoft.com/office/officeart/2005/8/layout/hList1"/>
    <dgm:cxn modelId="{E4E51C23-9E60-494F-A1CF-0AEAD3ACC8E4}" type="presOf" srcId="{8ECCA65D-90C9-47AB-9B00-90EDC92F086E}" destId="{81377423-A3B7-4780-95A1-C34E1927FE57}" srcOrd="0" destOrd="1" presId="urn:microsoft.com/office/officeart/2005/8/layout/hList1"/>
    <dgm:cxn modelId="{3AE60FC1-A57D-42AE-BB57-23FAE8DF3446}" type="presOf" srcId="{952906DE-12EB-441A-9EF0-00EE02B7E3DE}" destId="{67729F84-1945-4D01-A1FC-4C69B4A88C34}" srcOrd="0" destOrd="0" presId="urn:microsoft.com/office/officeart/2005/8/layout/hList1"/>
    <dgm:cxn modelId="{85A0387B-CACD-44B0-AB33-AE97194D1C3A}" type="presOf" srcId="{15F27C4F-CB24-4DFD-94CE-BE4FBC2941E2}" destId="{7A10893C-9312-4FF4-95C2-90112699C8F9}" srcOrd="0" destOrd="0" presId="urn:microsoft.com/office/officeart/2005/8/layout/hList1"/>
    <dgm:cxn modelId="{6B9FA7B9-E23A-4B08-9D77-4A28411F790E}" type="presOf" srcId="{F5F1E3DD-FCB0-4916-970A-A7BD1C34F680}" destId="{1580EFCA-4D90-4325-8DA4-C83F0E009DB1}" srcOrd="0" destOrd="1" presId="urn:microsoft.com/office/officeart/2005/8/layout/hList1"/>
    <dgm:cxn modelId="{AA893828-A832-4058-A7F9-F855B6AFDFAF}" srcId="{B08509E4-36DF-4B49-BFCB-408B67AE5DCF}" destId="{1A69E36A-DA78-4BE9-8544-6A8895193460}" srcOrd="2" destOrd="0" parTransId="{A001C1A2-7E4B-45E9-8334-CBEB962AD50C}" sibTransId="{78B7D823-1DA4-45B8-A0C7-44A5BE14071B}"/>
    <dgm:cxn modelId="{3954C263-4B54-4E48-9E9A-37092323EA0E}" type="presOf" srcId="{65BCAC7E-7F2A-4BAF-B770-9221C67A6F49}" destId="{81377423-A3B7-4780-95A1-C34E1927FE57}" srcOrd="0" destOrd="3" presId="urn:microsoft.com/office/officeart/2005/8/layout/hList1"/>
    <dgm:cxn modelId="{D39439F4-FD06-4397-A043-00B0C4D9BCB8}" srcId="{C82AEBB8-42EC-45B5-BD1F-F3252F123D70}" destId="{9E36E665-5870-4F17-826A-BFABD352CF52}" srcOrd="0" destOrd="0" parTransId="{4F484C4D-23B9-421E-883F-41A0654FBF7C}" sibTransId="{83F41A36-6467-4A09-9220-3A836A4EEE09}"/>
    <dgm:cxn modelId="{C5A0A500-7B34-4D6C-8FA6-1B4E96D6CB5A}" type="presOf" srcId="{B08509E4-36DF-4B49-BFCB-408B67AE5DCF}" destId="{CB8C824B-B254-4CA7-B9DB-40905CA39837}" srcOrd="0" destOrd="0" presId="urn:microsoft.com/office/officeart/2005/8/layout/hList1"/>
    <dgm:cxn modelId="{6C10B9FA-6FE0-4C42-AC0F-86A971370384}" type="presOf" srcId="{471C51B0-9EFD-4659-9135-9CACB72F6D47}" destId="{1580EFCA-4D90-4325-8DA4-C83F0E009DB1}" srcOrd="0" destOrd="2" presId="urn:microsoft.com/office/officeart/2005/8/layout/hList1"/>
    <dgm:cxn modelId="{972CBEEB-4FB0-40DF-BCF3-DB8284230ACE}" type="presOf" srcId="{28832E4A-8ACE-444B-A643-26F90AF46D6E}" destId="{E337D94F-F856-4BD1-B2EE-A1C62A34F823}" srcOrd="0" destOrd="1" presId="urn:microsoft.com/office/officeart/2005/8/layout/hList1"/>
    <dgm:cxn modelId="{31ECB2DA-21D0-4D86-83C6-172F58294FF5}" type="presOf" srcId="{1A69E36A-DA78-4BE9-8544-6A8895193460}" destId="{81377423-A3B7-4780-95A1-C34E1927FE57}" srcOrd="0" destOrd="2" presId="urn:microsoft.com/office/officeart/2005/8/layout/hList1"/>
    <dgm:cxn modelId="{D7673065-6E16-46CC-A804-9316944D9B76}" type="presOf" srcId="{9E36E665-5870-4F17-826A-BFABD352CF52}" destId="{E337D94F-F856-4BD1-B2EE-A1C62A34F823}" srcOrd="0" destOrd="0" presId="urn:microsoft.com/office/officeart/2005/8/layout/hList1"/>
    <dgm:cxn modelId="{9CB800F1-DF5A-4405-A119-DBDCF82910FB}" srcId="{952906DE-12EB-441A-9EF0-00EE02B7E3DE}" destId="{C82AEBB8-42EC-45B5-BD1F-F3252F123D70}" srcOrd="0" destOrd="0" parTransId="{444F5BFB-3C72-497B-B190-37892B3CC18D}" sibTransId="{FD08ED9D-063C-4C36-A0E3-4C4F52EC7127}"/>
    <dgm:cxn modelId="{E40055DB-AEAA-42A6-AA5A-3CBAD364982F}" srcId="{952906DE-12EB-441A-9EF0-00EE02B7E3DE}" destId="{B08509E4-36DF-4B49-BFCB-408B67AE5DCF}" srcOrd="1" destOrd="0" parTransId="{7655AC4D-781D-4A3C-8954-C3B43DCAF0D3}" sibTransId="{5977A29D-0623-425B-991E-4F5D2DB148CD}"/>
    <dgm:cxn modelId="{5A2879EB-E19C-4FE0-ABE4-3A5FE73CB715}" srcId="{B08509E4-36DF-4B49-BFCB-408B67AE5DCF}" destId="{65BCAC7E-7F2A-4BAF-B770-9221C67A6F49}" srcOrd="3" destOrd="0" parTransId="{59E86A36-1EBB-4C74-A804-AAA14F0CFD08}" sibTransId="{22735DAA-7363-4FF5-AEBA-971B5B2F435B}"/>
    <dgm:cxn modelId="{BFA537C5-5F5C-4636-867E-79F609FE922F}" srcId="{15F27C4F-CB24-4DFD-94CE-BE4FBC2941E2}" destId="{471C51B0-9EFD-4659-9135-9CACB72F6D47}" srcOrd="2" destOrd="0" parTransId="{1F8586B4-CDD8-4A4C-8050-931A053AE09C}" sibTransId="{9E353DD0-F992-4827-A821-F35F6A2172F9}"/>
    <dgm:cxn modelId="{60FE6099-B5A8-4C48-9C5C-EF6C191F5804}" type="presOf" srcId="{5AB977E9-B5A7-478D-90DD-CD93914D9A26}" destId="{1580EFCA-4D90-4325-8DA4-C83F0E009DB1}" srcOrd="0" destOrd="0" presId="urn:microsoft.com/office/officeart/2005/8/layout/hList1"/>
    <dgm:cxn modelId="{C3AAEDBD-EB60-4E30-B2C1-01C820F7DF1E}" srcId="{B08509E4-36DF-4B49-BFCB-408B67AE5DCF}" destId="{8ECCA65D-90C9-47AB-9B00-90EDC92F086E}" srcOrd="1" destOrd="0" parTransId="{7B3D1AA7-0A09-4471-B53C-2120C9DAB7BF}" sibTransId="{E6ADF572-0E2C-46E6-9D1B-50265220579A}"/>
    <dgm:cxn modelId="{E559C4BC-A4D3-47C0-BE24-E8A30E4DC6A7}" srcId="{15F27C4F-CB24-4DFD-94CE-BE4FBC2941E2}" destId="{5AB977E9-B5A7-478D-90DD-CD93914D9A26}" srcOrd="0" destOrd="0" parTransId="{04E65C50-388E-47D4-8112-5983D13A00C6}" sibTransId="{160EC8B7-74AB-4D8C-B3C1-D1FC584AD77B}"/>
    <dgm:cxn modelId="{B5C26087-DD26-4DE3-B380-5DFFFB157CDA}" type="presParOf" srcId="{67729F84-1945-4D01-A1FC-4C69B4A88C34}" destId="{02186CEE-1845-42C2-8AA3-A2B49210F20A}" srcOrd="0" destOrd="0" presId="urn:microsoft.com/office/officeart/2005/8/layout/hList1"/>
    <dgm:cxn modelId="{1D12403B-CB0D-45A5-BF8F-37E75DFC085A}" type="presParOf" srcId="{02186CEE-1845-42C2-8AA3-A2B49210F20A}" destId="{13781BD3-F7A4-4E8D-BDB1-C893369F9029}" srcOrd="0" destOrd="0" presId="urn:microsoft.com/office/officeart/2005/8/layout/hList1"/>
    <dgm:cxn modelId="{708F51E7-701C-4C88-8D34-DE0382ADE82E}" type="presParOf" srcId="{02186CEE-1845-42C2-8AA3-A2B49210F20A}" destId="{E337D94F-F856-4BD1-B2EE-A1C62A34F823}" srcOrd="1" destOrd="0" presId="urn:microsoft.com/office/officeart/2005/8/layout/hList1"/>
    <dgm:cxn modelId="{56A48007-54E6-48CA-8793-9F86B17FE4F4}" type="presParOf" srcId="{67729F84-1945-4D01-A1FC-4C69B4A88C34}" destId="{748DF4EB-B538-42CA-90FE-75137D0FFE02}" srcOrd="1" destOrd="0" presId="urn:microsoft.com/office/officeart/2005/8/layout/hList1"/>
    <dgm:cxn modelId="{365C6659-F9F3-4291-80E8-E70CA065B1AD}" type="presParOf" srcId="{67729F84-1945-4D01-A1FC-4C69B4A88C34}" destId="{D1517318-32AA-4613-BED7-AEE122313484}" srcOrd="2" destOrd="0" presId="urn:microsoft.com/office/officeart/2005/8/layout/hList1"/>
    <dgm:cxn modelId="{D21C9E02-C4C6-40A7-8A97-5F538ECA64F7}" type="presParOf" srcId="{D1517318-32AA-4613-BED7-AEE122313484}" destId="{CB8C824B-B254-4CA7-B9DB-40905CA39837}" srcOrd="0" destOrd="0" presId="urn:microsoft.com/office/officeart/2005/8/layout/hList1"/>
    <dgm:cxn modelId="{FAD649EC-D7A6-412A-8E2B-E179A4F1F260}" type="presParOf" srcId="{D1517318-32AA-4613-BED7-AEE122313484}" destId="{81377423-A3B7-4780-95A1-C34E1927FE57}" srcOrd="1" destOrd="0" presId="urn:microsoft.com/office/officeart/2005/8/layout/hList1"/>
    <dgm:cxn modelId="{17D0CD88-24FD-4333-8386-1A758EBB4794}" type="presParOf" srcId="{67729F84-1945-4D01-A1FC-4C69B4A88C34}" destId="{555DDBC1-6118-4F3C-A815-F2773282EA00}" srcOrd="3" destOrd="0" presId="urn:microsoft.com/office/officeart/2005/8/layout/hList1"/>
    <dgm:cxn modelId="{E48FAB22-567E-48B3-BE9E-2D400056CD00}" type="presParOf" srcId="{67729F84-1945-4D01-A1FC-4C69B4A88C34}" destId="{7D24C144-40FF-48F0-91B4-E5DDEC513B75}" srcOrd="4" destOrd="0" presId="urn:microsoft.com/office/officeart/2005/8/layout/hList1"/>
    <dgm:cxn modelId="{70C5696C-AED7-407A-B379-4A4C00858BBB}" type="presParOf" srcId="{7D24C144-40FF-48F0-91B4-E5DDEC513B75}" destId="{7A10893C-9312-4FF4-95C2-90112699C8F9}" srcOrd="0" destOrd="0" presId="urn:microsoft.com/office/officeart/2005/8/layout/hList1"/>
    <dgm:cxn modelId="{5B0CC64C-D71F-4972-BC95-9A4161A5580D}" type="presParOf" srcId="{7D24C144-40FF-48F0-91B4-E5DDEC513B75}" destId="{1580EFCA-4D90-4325-8DA4-C83F0E009DB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27D1618-6ABC-4BD6-9C55-C3187A46C8DF}" type="doc">
      <dgm:prSet loTypeId="urn:microsoft.com/office/officeart/2005/8/layout/pyramid4" loCatId="relationship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7E659B5-B8B4-4BCB-83C4-0AFD15A42FBA}">
      <dgm:prSet/>
      <dgm:spPr/>
      <dgm:t>
        <a:bodyPr/>
        <a:lstStyle/>
        <a:p>
          <a:pPr rtl="0"/>
          <a:r>
            <a:rPr lang="pt-BR" dirty="0" smtClean="0"/>
            <a:t>Planilha dos projetos</a:t>
          </a:r>
          <a:endParaRPr lang="en-US" dirty="0"/>
        </a:p>
      </dgm:t>
    </dgm:pt>
    <dgm:pt modelId="{DEF29D53-A3D9-4F03-BEE1-01294C76502E}" type="parTrans" cxnId="{52B31C07-5AA9-4FD4-991A-AD90E962C51F}">
      <dgm:prSet/>
      <dgm:spPr/>
      <dgm:t>
        <a:bodyPr/>
        <a:lstStyle/>
        <a:p>
          <a:endParaRPr lang="en-US"/>
        </a:p>
      </dgm:t>
    </dgm:pt>
    <dgm:pt modelId="{55449771-4DD6-4938-8661-434135019DD6}" type="sibTrans" cxnId="{52B31C07-5AA9-4FD4-991A-AD90E962C51F}">
      <dgm:prSet/>
      <dgm:spPr/>
      <dgm:t>
        <a:bodyPr/>
        <a:lstStyle/>
        <a:p>
          <a:endParaRPr lang="en-US"/>
        </a:p>
      </dgm:t>
    </dgm:pt>
    <dgm:pt modelId="{23B42EF9-471A-4F20-86EA-3E8C257E973F}">
      <dgm:prSet/>
      <dgm:spPr/>
      <dgm:t>
        <a:bodyPr/>
        <a:lstStyle/>
        <a:p>
          <a:pPr rtl="0"/>
          <a:r>
            <a:rPr lang="pt-BR" dirty="0" smtClean="0"/>
            <a:t>Planilha de Gerenciamento Geral</a:t>
          </a:r>
          <a:endParaRPr lang="en-US" dirty="0"/>
        </a:p>
      </dgm:t>
    </dgm:pt>
    <dgm:pt modelId="{AE564EEA-F74D-41A0-9C38-0845B09722B3}" type="parTrans" cxnId="{B74B6BCB-6ACF-4910-AAC6-16F63DCE977B}">
      <dgm:prSet/>
      <dgm:spPr/>
      <dgm:t>
        <a:bodyPr/>
        <a:lstStyle/>
        <a:p>
          <a:endParaRPr lang="en-US"/>
        </a:p>
      </dgm:t>
    </dgm:pt>
    <dgm:pt modelId="{E3B56C37-90CB-40E1-AA01-28FC9E871613}" type="sibTrans" cxnId="{B74B6BCB-6ACF-4910-AAC6-16F63DCE977B}">
      <dgm:prSet/>
      <dgm:spPr/>
      <dgm:t>
        <a:bodyPr/>
        <a:lstStyle/>
        <a:p>
          <a:endParaRPr lang="en-US"/>
        </a:p>
      </dgm:t>
    </dgm:pt>
    <dgm:pt modelId="{95C25275-2597-4DC4-ADB0-933E22CA1DBF}">
      <dgm:prSet/>
      <dgm:spPr/>
      <dgm:t>
        <a:bodyPr/>
        <a:lstStyle/>
        <a:p>
          <a:pPr rtl="0"/>
          <a:r>
            <a:rPr lang="pt-BR" dirty="0" smtClean="0"/>
            <a:t>Relatório Trimestral</a:t>
          </a:r>
          <a:endParaRPr lang="en-US" dirty="0"/>
        </a:p>
      </dgm:t>
    </dgm:pt>
    <dgm:pt modelId="{C93FB6F9-D290-46DB-A350-96E5862F2A2A}" type="parTrans" cxnId="{7BC29870-E167-4E91-8AB3-0CA0363B5955}">
      <dgm:prSet/>
      <dgm:spPr/>
    </dgm:pt>
    <dgm:pt modelId="{61802E94-F3C2-4B42-A3DD-DDB4693B0FED}" type="sibTrans" cxnId="{7BC29870-E167-4E91-8AB3-0CA0363B5955}">
      <dgm:prSet/>
      <dgm:spPr/>
    </dgm:pt>
    <dgm:pt modelId="{8AF5185A-49F0-4921-9929-B06E92E17D17}">
      <dgm:prSet/>
      <dgm:spPr/>
      <dgm:t>
        <a:bodyPr/>
        <a:lstStyle/>
        <a:p>
          <a:pPr rtl="0"/>
          <a:r>
            <a:rPr lang="pt-BR" smtClean="0"/>
            <a:t>Lista de indicadores</a:t>
          </a:r>
          <a:endParaRPr lang="en-US" dirty="0"/>
        </a:p>
      </dgm:t>
    </dgm:pt>
    <dgm:pt modelId="{B07364FC-41A5-48E0-A45C-E8E5875D77C9}" type="parTrans" cxnId="{36B752E8-FA40-4D92-BAD8-31F313362E6C}">
      <dgm:prSet/>
      <dgm:spPr/>
    </dgm:pt>
    <dgm:pt modelId="{2F70061A-6F63-49F0-BA4B-1EDA31F7030B}" type="sibTrans" cxnId="{36B752E8-FA40-4D92-BAD8-31F313362E6C}">
      <dgm:prSet/>
      <dgm:spPr/>
    </dgm:pt>
    <dgm:pt modelId="{EBC27497-6F2D-4425-90E9-95D8C250D250}" type="pres">
      <dgm:prSet presAssocID="{527D1618-6ABC-4BD6-9C55-C3187A46C8DF}" presName="compositeShape" presStyleCnt="0">
        <dgm:presLayoutVars>
          <dgm:chMax val="9"/>
          <dgm:dir/>
          <dgm:resizeHandles val="exact"/>
        </dgm:presLayoutVars>
      </dgm:prSet>
      <dgm:spPr/>
    </dgm:pt>
    <dgm:pt modelId="{233B857F-BA32-453E-B53C-A90C072627E0}" type="pres">
      <dgm:prSet presAssocID="{527D1618-6ABC-4BD6-9C55-C3187A46C8DF}" presName="triangle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C376BE-D38A-4EAB-9563-B7565D0C60AC}" type="pres">
      <dgm:prSet presAssocID="{527D1618-6ABC-4BD6-9C55-C3187A46C8DF}" presName="triangle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F415A9-61B6-4129-954F-8036BCB45335}" type="pres">
      <dgm:prSet presAssocID="{527D1618-6ABC-4BD6-9C55-C3187A46C8DF}" presName="triangle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F7501E-2332-49DC-92D9-B9DC473D513F}" type="pres">
      <dgm:prSet presAssocID="{527D1618-6ABC-4BD6-9C55-C3187A46C8DF}" presName="triangle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BC29870-E167-4E91-8AB3-0CA0363B5955}" srcId="{527D1618-6ABC-4BD6-9C55-C3187A46C8DF}" destId="{95C25275-2597-4DC4-ADB0-933E22CA1DBF}" srcOrd="0" destOrd="0" parTransId="{C93FB6F9-D290-46DB-A350-96E5862F2A2A}" sibTransId="{61802E94-F3C2-4B42-A3DD-DDB4693B0FED}"/>
    <dgm:cxn modelId="{B74B6BCB-6ACF-4910-AAC6-16F63DCE977B}" srcId="{527D1618-6ABC-4BD6-9C55-C3187A46C8DF}" destId="{23B42EF9-471A-4F20-86EA-3E8C257E973F}" srcOrd="3" destOrd="0" parTransId="{AE564EEA-F74D-41A0-9C38-0845B09722B3}" sibTransId="{E3B56C37-90CB-40E1-AA01-28FC9E871613}"/>
    <dgm:cxn modelId="{36B752E8-FA40-4D92-BAD8-31F313362E6C}" srcId="{527D1618-6ABC-4BD6-9C55-C3187A46C8DF}" destId="{8AF5185A-49F0-4921-9929-B06E92E17D17}" srcOrd="2" destOrd="0" parTransId="{B07364FC-41A5-48E0-A45C-E8E5875D77C9}" sibTransId="{2F70061A-6F63-49F0-BA4B-1EDA31F7030B}"/>
    <dgm:cxn modelId="{2F241967-D977-48CC-9A86-3BDC6ED2EA74}" type="presOf" srcId="{E7E659B5-B8B4-4BCB-83C4-0AFD15A42FBA}" destId="{00C376BE-D38A-4EAB-9563-B7565D0C60AC}" srcOrd="0" destOrd="0" presId="urn:microsoft.com/office/officeart/2005/8/layout/pyramid4"/>
    <dgm:cxn modelId="{52B31C07-5AA9-4FD4-991A-AD90E962C51F}" srcId="{527D1618-6ABC-4BD6-9C55-C3187A46C8DF}" destId="{E7E659B5-B8B4-4BCB-83C4-0AFD15A42FBA}" srcOrd="1" destOrd="0" parTransId="{DEF29D53-A3D9-4F03-BEE1-01294C76502E}" sibTransId="{55449771-4DD6-4938-8661-434135019DD6}"/>
    <dgm:cxn modelId="{2517160B-B7BB-4C72-8F24-0867EA5ABC03}" type="presOf" srcId="{527D1618-6ABC-4BD6-9C55-C3187A46C8DF}" destId="{EBC27497-6F2D-4425-90E9-95D8C250D250}" srcOrd="0" destOrd="0" presId="urn:microsoft.com/office/officeart/2005/8/layout/pyramid4"/>
    <dgm:cxn modelId="{D6DC4126-A733-4588-8890-02878F714ADE}" type="presOf" srcId="{95C25275-2597-4DC4-ADB0-933E22CA1DBF}" destId="{233B857F-BA32-453E-B53C-A90C072627E0}" srcOrd="0" destOrd="0" presId="urn:microsoft.com/office/officeart/2005/8/layout/pyramid4"/>
    <dgm:cxn modelId="{E74D760B-2B57-427C-8B49-12AA8FC8629B}" type="presOf" srcId="{23B42EF9-471A-4F20-86EA-3E8C257E973F}" destId="{ACF7501E-2332-49DC-92D9-B9DC473D513F}" srcOrd="0" destOrd="0" presId="urn:microsoft.com/office/officeart/2005/8/layout/pyramid4"/>
    <dgm:cxn modelId="{123DE550-C324-4968-BB29-04C56334E677}" type="presOf" srcId="{8AF5185A-49F0-4921-9929-B06E92E17D17}" destId="{F1F415A9-61B6-4129-954F-8036BCB45335}" srcOrd="0" destOrd="0" presId="urn:microsoft.com/office/officeart/2005/8/layout/pyramid4"/>
    <dgm:cxn modelId="{5DC1E263-2AEE-4B9E-8F33-497EB5B1DF72}" type="presParOf" srcId="{EBC27497-6F2D-4425-90E9-95D8C250D250}" destId="{233B857F-BA32-453E-B53C-A90C072627E0}" srcOrd="0" destOrd="0" presId="urn:microsoft.com/office/officeart/2005/8/layout/pyramid4"/>
    <dgm:cxn modelId="{2C7A0F8D-205A-4E65-B546-633AED9A9E8F}" type="presParOf" srcId="{EBC27497-6F2D-4425-90E9-95D8C250D250}" destId="{00C376BE-D38A-4EAB-9563-B7565D0C60AC}" srcOrd="1" destOrd="0" presId="urn:microsoft.com/office/officeart/2005/8/layout/pyramid4"/>
    <dgm:cxn modelId="{FBA7ECF5-1A1E-4351-A0BA-B2B98371DA8C}" type="presParOf" srcId="{EBC27497-6F2D-4425-90E9-95D8C250D250}" destId="{F1F415A9-61B6-4129-954F-8036BCB45335}" srcOrd="2" destOrd="0" presId="urn:microsoft.com/office/officeart/2005/8/layout/pyramid4"/>
    <dgm:cxn modelId="{00D6FE5D-12A2-4A3F-B189-225473059307}" type="presParOf" srcId="{EBC27497-6F2D-4425-90E9-95D8C250D250}" destId="{ACF7501E-2332-49DC-92D9-B9DC473D513F}" srcOrd="3" destOrd="0" presId="urn:microsoft.com/office/officeart/2005/8/layout/pyramid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C2AF47-767B-4374-BC56-AAD2EB847032}">
      <dsp:nvSpPr>
        <dsp:cNvPr id="0" name=""/>
        <dsp:cNvSpPr/>
      </dsp:nvSpPr>
      <dsp:spPr>
        <a:xfrm>
          <a:off x="0" y="0"/>
          <a:ext cx="3779520" cy="63179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400" kern="1200" dirty="0" smtClean="0">
              <a:latin typeface="Source Sans Pro Black" pitchFamily="34" charset="0"/>
            </a:rPr>
            <a:t>Missão e Visão de sucesso</a:t>
          </a:r>
          <a:endParaRPr lang="en-US" sz="2400" kern="1200" dirty="0">
            <a:latin typeface="Source Sans Pro Black" pitchFamily="34" charset="0"/>
          </a:endParaRPr>
        </a:p>
      </dsp:txBody>
      <dsp:txXfrm>
        <a:off x="30842" y="30842"/>
        <a:ext cx="3717836" cy="5701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2AD6F5-1570-4967-B599-262CBDDAE213}">
      <dsp:nvSpPr>
        <dsp:cNvPr id="0" name=""/>
        <dsp:cNvSpPr/>
      </dsp:nvSpPr>
      <dsp:spPr>
        <a:xfrm rot="5400000">
          <a:off x="388317" y="1617156"/>
          <a:ext cx="1166382" cy="1940834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C0414C-E8C0-4200-8EF6-3069F51D50BE}">
      <dsp:nvSpPr>
        <dsp:cNvPr id="0" name=""/>
        <dsp:cNvSpPr/>
      </dsp:nvSpPr>
      <dsp:spPr>
        <a:xfrm>
          <a:off x="193619" y="2197047"/>
          <a:ext cx="1752196" cy="15359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 smtClean="0">
              <a:latin typeface="Source Sans Pro Black" pitchFamily="34" charset="0"/>
              <a:cs typeface="Arial" pitchFamily="34" charset="0"/>
            </a:rPr>
            <a:t>Planejar a mensuração</a:t>
          </a:r>
          <a:endParaRPr lang="en-US" sz="1600" b="1" kern="1200" dirty="0" smtClean="0">
            <a:latin typeface="Source Sans Pro Black" pitchFamily="34" charset="0"/>
            <a:cs typeface="Arial" pitchFamily="34" charset="0"/>
          </a:endParaRPr>
        </a:p>
      </dsp:txBody>
      <dsp:txXfrm>
        <a:off x="193619" y="2197047"/>
        <a:ext cx="1752196" cy="1535903"/>
      </dsp:txXfrm>
    </dsp:sp>
    <dsp:sp modelId="{BB00887B-204E-4B13-B2DE-BB44EC66199B}">
      <dsp:nvSpPr>
        <dsp:cNvPr id="0" name=""/>
        <dsp:cNvSpPr/>
      </dsp:nvSpPr>
      <dsp:spPr>
        <a:xfrm>
          <a:off x="1615212" y="1474269"/>
          <a:ext cx="330603" cy="330603"/>
        </a:xfrm>
        <a:prstGeom prst="triangle">
          <a:avLst>
            <a:gd name="adj" fmla="val 1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702EE4-ADCB-4D8D-995F-8275D82217F4}">
      <dsp:nvSpPr>
        <dsp:cNvPr id="0" name=""/>
        <dsp:cNvSpPr/>
      </dsp:nvSpPr>
      <dsp:spPr>
        <a:xfrm rot="5400000">
          <a:off x="2533348" y="1086366"/>
          <a:ext cx="1166382" cy="1940834"/>
        </a:xfrm>
        <a:prstGeom prst="corner">
          <a:avLst>
            <a:gd name="adj1" fmla="val 16120"/>
            <a:gd name="adj2" fmla="val 1611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7E25D6-2B2E-4C7E-810F-5E7A639CBED1}">
      <dsp:nvSpPr>
        <dsp:cNvPr id="0" name=""/>
        <dsp:cNvSpPr/>
      </dsp:nvSpPr>
      <dsp:spPr>
        <a:xfrm>
          <a:off x="2338650" y="1666257"/>
          <a:ext cx="1752196" cy="15359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 smtClean="0">
              <a:latin typeface="Source Sans Pro Black" pitchFamily="34" charset="0"/>
              <a:cs typeface="Arial" pitchFamily="34" charset="0"/>
            </a:rPr>
            <a:t>Escolher o que medir</a:t>
          </a:r>
          <a:endParaRPr lang="en-US" sz="1600" b="1" kern="1200" dirty="0" smtClean="0">
            <a:latin typeface="Source Sans Pro Black" pitchFamily="34" charset="0"/>
            <a:cs typeface="Arial" pitchFamily="34" charset="0"/>
          </a:endParaRPr>
        </a:p>
      </dsp:txBody>
      <dsp:txXfrm>
        <a:off x="2338650" y="1666257"/>
        <a:ext cx="1752196" cy="1535903"/>
      </dsp:txXfrm>
    </dsp:sp>
    <dsp:sp modelId="{E2D8B3A7-1AE4-43EB-A27D-AF43A833CE76}">
      <dsp:nvSpPr>
        <dsp:cNvPr id="0" name=""/>
        <dsp:cNvSpPr/>
      </dsp:nvSpPr>
      <dsp:spPr>
        <a:xfrm>
          <a:off x="3760243" y="943479"/>
          <a:ext cx="330603" cy="330603"/>
        </a:xfrm>
        <a:prstGeom prst="triangle">
          <a:avLst>
            <a:gd name="adj" fmla="val 10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46A58E-C958-41BD-8143-9F37338F2941}">
      <dsp:nvSpPr>
        <dsp:cNvPr id="0" name=""/>
        <dsp:cNvSpPr/>
      </dsp:nvSpPr>
      <dsp:spPr>
        <a:xfrm rot="5400000">
          <a:off x="4700155" y="530370"/>
          <a:ext cx="1166382" cy="1940834"/>
        </a:xfrm>
        <a:prstGeom prst="corner">
          <a:avLst>
            <a:gd name="adj1" fmla="val 16120"/>
            <a:gd name="adj2" fmla="val 1611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4DD54F-10FB-4909-9CE1-972B6650E165}">
      <dsp:nvSpPr>
        <dsp:cNvPr id="0" name=""/>
        <dsp:cNvSpPr/>
      </dsp:nvSpPr>
      <dsp:spPr>
        <a:xfrm>
          <a:off x="4483681" y="1135467"/>
          <a:ext cx="1752196" cy="15359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 smtClean="0">
              <a:latin typeface="Source Sans Pro Black" pitchFamily="34" charset="0"/>
              <a:cs typeface="Arial" pitchFamily="34" charset="0"/>
            </a:rPr>
            <a:t>Determinar como medir</a:t>
          </a:r>
          <a:endParaRPr lang="en-US" sz="1600" b="1" kern="1200" dirty="0" smtClean="0">
            <a:latin typeface="Source Sans Pro Black" pitchFamily="34" charset="0"/>
            <a:cs typeface="Arial" pitchFamily="34" charset="0"/>
          </a:endParaRPr>
        </a:p>
      </dsp:txBody>
      <dsp:txXfrm>
        <a:off x="4483681" y="1135467"/>
        <a:ext cx="1752196" cy="1535903"/>
      </dsp:txXfrm>
    </dsp:sp>
    <dsp:sp modelId="{941353E3-4CC6-4359-8182-0850793789CB}">
      <dsp:nvSpPr>
        <dsp:cNvPr id="0" name=""/>
        <dsp:cNvSpPr/>
      </dsp:nvSpPr>
      <dsp:spPr>
        <a:xfrm>
          <a:off x="5905274" y="412689"/>
          <a:ext cx="330603" cy="330603"/>
        </a:xfrm>
        <a:prstGeom prst="triangle">
          <a:avLst>
            <a:gd name="adj" fmla="val 10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389BFF-0E22-4038-86E0-F9E803685880}">
      <dsp:nvSpPr>
        <dsp:cNvPr id="0" name=""/>
        <dsp:cNvSpPr/>
      </dsp:nvSpPr>
      <dsp:spPr>
        <a:xfrm rot="5400000">
          <a:off x="6823410" y="24786"/>
          <a:ext cx="1166382" cy="1940834"/>
        </a:xfrm>
        <a:prstGeom prst="corner">
          <a:avLst>
            <a:gd name="adj1" fmla="val 16120"/>
            <a:gd name="adj2" fmla="val 161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20D3CD-2436-42BF-9206-C228668CE5D4}">
      <dsp:nvSpPr>
        <dsp:cNvPr id="0" name=""/>
        <dsp:cNvSpPr/>
      </dsp:nvSpPr>
      <dsp:spPr>
        <a:xfrm>
          <a:off x="6628711" y="604677"/>
          <a:ext cx="1752196" cy="15359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 smtClean="0">
              <a:latin typeface="Source Sans Pro Black" pitchFamily="34" charset="0"/>
            </a:rPr>
            <a:t>Utilizando os dados em Relatórios</a:t>
          </a:r>
          <a:endParaRPr lang="en-US" sz="1600" b="1" kern="1200" dirty="0" smtClean="0">
            <a:latin typeface="Source Sans Pro Black" pitchFamily="34" charset="0"/>
            <a:cs typeface="Arial" pitchFamily="34" charset="0"/>
          </a:endParaRPr>
        </a:p>
      </dsp:txBody>
      <dsp:txXfrm>
        <a:off x="6628711" y="604677"/>
        <a:ext cx="1752196" cy="153590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781BD3-F7A4-4E8D-BDB1-C893369F9029}">
      <dsp:nvSpPr>
        <dsp:cNvPr id="0" name=""/>
        <dsp:cNvSpPr/>
      </dsp:nvSpPr>
      <dsp:spPr>
        <a:xfrm>
          <a:off x="2612" y="1280678"/>
          <a:ext cx="2546756" cy="101870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800" kern="1200" dirty="0" smtClean="0">
              <a:latin typeface="Source Sans Pro Black" pitchFamily="34" charset="0"/>
            </a:rPr>
            <a:t>Indicadores Organizacionais do Time</a:t>
          </a:r>
          <a:endParaRPr lang="en-US" sz="1800" kern="1200" dirty="0">
            <a:latin typeface="Source Sans Pro Black" pitchFamily="34" charset="0"/>
          </a:endParaRPr>
        </a:p>
      </dsp:txBody>
      <dsp:txXfrm>
        <a:off x="2612" y="1280678"/>
        <a:ext cx="2546756" cy="1018702"/>
      </dsp:txXfrm>
    </dsp:sp>
    <dsp:sp modelId="{E337D94F-F856-4BD1-B2EE-A1C62A34F823}">
      <dsp:nvSpPr>
        <dsp:cNvPr id="0" name=""/>
        <dsp:cNvSpPr/>
      </dsp:nvSpPr>
      <dsp:spPr>
        <a:xfrm>
          <a:off x="2612" y="2299380"/>
          <a:ext cx="2546756" cy="1679939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1800" kern="1200" dirty="0" smtClean="0"/>
            <a:t>Sustentabilidade Financeira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1800" kern="1200" dirty="0" smtClean="0"/>
            <a:t>Capacidade (pessoas)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1800" kern="1200" dirty="0" smtClean="0"/>
            <a:t>Efetividade de implementação</a:t>
          </a:r>
          <a:endParaRPr lang="en-US" sz="1800" kern="1200" dirty="0"/>
        </a:p>
      </dsp:txBody>
      <dsp:txXfrm>
        <a:off x="2612" y="2299380"/>
        <a:ext cx="2546756" cy="1679939"/>
      </dsp:txXfrm>
    </dsp:sp>
    <dsp:sp modelId="{CB8C824B-B254-4CA7-B9DB-40905CA39837}">
      <dsp:nvSpPr>
        <dsp:cNvPr id="0" name=""/>
        <dsp:cNvSpPr/>
      </dsp:nvSpPr>
      <dsp:spPr>
        <a:xfrm>
          <a:off x="2905914" y="1280678"/>
          <a:ext cx="2546756" cy="101870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800" kern="1200" dirty="0" smtClean="0">
              <a:latin typeface="Source Sans Pro Black" pitchFamily="34" charset="0"/>
            </a:rPr>
            <a:t>Indicadores de Performance do Programa</a:t>
          </a:r>
          <a:endParaRPr lang="en-US" sz="1800" kern="1200" dirty="0">
            <a:latin typeface="Source Sans Pro Black" pitchFamily="34" charset="0"/>
          </a:endParaRPr>
        </a:p>
      </dsp:txBody>
      <dsp:txXfrm>
        <a:off x="2905914" y="1280678"/>
        <a:ext cx="2546756" cy="1018702"/>
      </dsp:txXfrm>
    </dsp:sp>
    <dsp:sp modelId="{81377423-A3B7-4780-95A1-C34E1927FE57}">
      <dsp:nvSpPr>
        <dsp:cNvPr id="0" name=""/>
        <dsp:cNvSpPr/>
      </dsp:nvSpPr>
      <dsp:spPr>
        <a:xfrm>
          <a:off x="2905914" y="2299380"/>
          <a:ext cx="2546756" cy="1679939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1800" kern="1200" dirty="0" smtClean="0"/>
            <a:t>Atividades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1800" kern="1200" dirty="0" smtClean="0"/>
            <a:t>Resultados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1800" kern="1200" dirty="0" smtClean="0"/>
            <a:t>Qualidade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1800" kern="1200" dirty="0" smtClean="0"/>
            <a:t>Custos do Programa</a:t>
          </a:r>
          <a:endParaRPr lang="en-US" sz="1800" kern="1200" dirty="0"/>
        </a:p>
      </dsp:txBody>
      <dsp:txXfrm>
        <a:off x="2905914" y="2299380"/>
        <a:ext cx="2546756" cy="1679939"/>
      </dsp:txXfrm>
    </dsp:sp>
    <dsp:sp modelId="{7A10893C-9312-4FF4-95C2-90112699C8F9}">
      <dsp:nvSpPr>
        <dsp:cNvPr id="0" name=""/>
        <dsp:cNvSpPr/>
      </dsp:nvSpPr>
      <dsp:spPr>
        <a:xfrm>
          <a:off x="5809217" y="1280678"/>
          <a:ext cx="2546756" cy="101870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800" kern="1200" dirty="0" smtClean="0">
              <a:latin typeface="Source Sans Pro Black" pitchFamily="34" charset="0"/>
            </a:rPr>
            <a:t>Indicadores de Impacto Social e Econômico</a:t>
          </a:r>
          <a:endParaRPr lang="en-US" sz="1800" kern="1200" dirty="0">
            <a:latin typeface="Source Sans Pro Black" pitchFamily="34" charset="0"/>
          </a:endParaRPr>
        </a:p>
      </dsp:txBody>
      <dsp:txXfrm>
        <a:off x="5809217" y="1280678"/>
        <a:ext cx="2546756" cy="1018702"/>
      </dsp:txXfrm>
    </dsp:sp>
    <dsp:sp modelId="{1580EFCA-4D90-4325-8DA4-C83F0E009DB1}">
      <dsp:nvSpPr>
        <dsp:cNvPr id="0" name=""/>
        <dsp:cNvSpPr/>
      </dsp:nvSpPr>
      <dsp:spPr>
        <a:xfrm>
          <a:off x="5809217" y="2299380"/>
          <a:ext cx="2546756" cy="1679939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1800" kern="1200" dirty="0" smtClean="0"/>
            <a:t>Impacto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1800" kern="1200" dirty="0" smtClean="0"/>
            <a:t>Custos de impacto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1800" kern="1200" dirty="0" smtClean="0"/>
            <a:t>Impacto Sistêmico Gerado</a:t>
          </a:r>
          <a:endParaRPr lang="en-US" sz="1800" kern="1200" dirty="0"/>
        </a:p>
      </dsp:txBody>
      <dsp:txXfrm>
        <a:off x="5809217" y="2299380"/>
        <a:ext cx="2546756" cy="167993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3B857F-BA32-453E-B53C-A90C072627E0}">
      <dsp:nvSpPr>
        <dsp:cNvPr id="0" name=""/>
        <dsp:cNvSpPr/>
      </dsp:nvSpPr>
      <dsp:spPr>
        <a:xfrm>
          <a:off x="2674699" y="0"/>
          <a:ext cx="2880201" cy="2880201"/>
        </a:xfrm>
        <a:prstGeom prst="triangl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dirty="0" smtClean="0"/>
            <a:t>Relatório Trimestral</a:t>
          </a:r>
          <a:endParaRPr lang="en-US" sz="1600" kern="1200" dirty="0"/>
        </a:p>
      </dsp:txBody>
      <dsp:txXfrm>
        <a:off x="3394749" y="1440101"/>
        <a:ext cx="1440101" cy="1440100"/>
      </dsp:txXfrm>
    </dsp:sp>
    <dsp:sp modelId="{00C376BE-D38A-4EAB-9563-B7565D0C60AC}">
      <dsp:nvSpPr>
        <dsp:cNvPr id="0" name=""/>
        <dsp:cNvSpPr/>
      </dsp:nvSpPr>
      <dsp:spPr>
        <a:xfrm>
          <a:off x="1234598" y="2880201"/>
          <a:ext cx="2880201" cy="2880201"/>
        </a:xfrm>
        <a:prstGeom prst="triangl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dirty="0" smtClean="0"/>
            <a:t>Planilha dos projetos</a:t>
          </a:r>
          <a:endParaRPr lang="en-US" sz="1600" kern="1200" dirty="0"/>
        </a:p>
      </dsp:txBody>
      <dsp:txXfrm>
        <a:off x="1954648" y="4320302"/>
        <a:ext cx="1440101" cy="1440100"/>
      </dsp:txXfrm>
    </dsp:sp>
    <dsp:sp modelId="{F1F415A9-61B6-4129-954F-8036BCB45335}">
      <dsp:nvSpPr>
        <dsp:cNvPr id="0" name=""/>
        <dsp:cNvSpPr/>
      </dsp:nvSpPr>
      <dsp:spPr>
        <a:xfrm rot="10800000">
          <a:off x="2674699" y="2880201"/>
          <a:ext cx="2880201" cy="2880201"/>
        </a:xfrm>
        <a:prstGeom prst="triangl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smtClean="0"/>
            <a:t>Lista de indicadores</a:t>
          </a:r>
          <a:endParaRPr lang="en-US" sz="1600" kern="1200" dirty="0"/>
        </a:p>
      </dsp:txBody>
      <dsp:txXfrm rot="10800000">
        <a:off x="3394749" y="2880201"/>
        <a:ext cx="1440101" cy="1440100"/>
      </dsp:txXfrm>
    </dsp:sp>
    <dsp:sp modelId="{ACF7501E-2332-49DC-92D9-B9DC473D513F}">
      <dsp:nvSpPr>
        <dsp:cNvPr id="0" name=""/>
        <dsp:cNvSpPr/>
      </dsp:nvSpPr>
      <dsp:spPr>
        <a:xfrm>
          <a:off x="4114800" y="2880201"/>
          <a:ext cx="2880201" cy="2880201"/>
        </a:xfrm>
        <a:prstGeom prst="triangl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dirty="0" smtClean="0"/>
            <a:t>Planilha de Gerenciamento Geral</a:t>
          </a:r>
          <a:endParaRPr lang="en-US" sz="1600" kern="1200" dirty="0"/>
        </a:p>
      </dsp:txBody>
      <dsp:txXfrm>
        <a:off x="4834850" y="4320302"/>
        <a:ext cx="1440101" cy="1440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#4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45.jpeg>
</file>

<file path=ppt/media/image5.pn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ADE26E2-7FF5-4F91-BB1D-08A9FE73BFB5}" type="datetimeFigureOut">
              <a:rPr lang="en-US" smtClean="0"/>
              <a:t>12/13/2014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4981A6EF-DAEF-421A-972B-FA1EF3574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353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81A6EF-DAEF-421A-972B-FA1EF357447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680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457200"/>
            <a:fld id="{3E18D4A2-9014-B64B-A78A-E1F0F8ACF18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12/13/2014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457200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457200"/>
            <a:fld id="{8F578FFB-8FBD-0D4B-B8AA-35A4006EA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4288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800">
                <a:latin typeface="Source Sans Pro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Content Slide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Source Sans Pro" pitchFamily="34" charset="0"/>
                <a:cs typeface="Arial" pitchFamily="34" charset="0"/>
              </a:defRPr>
            </a:lvl1pPr>
            <a:lvl2pPr>
              <a:defRPr>
                <a:latin typeface="Source Sans Pro" pitchFamily="34" charset="0"/>
                <a:cs typeface="Arial" pitchFamily="34" charset="0"/>
              </a:defRPr>
            </a:lvl2pPr>
            <a:lvl3pPr>
              <a:defRPr>
                <a:latin typeface="Source Sans Pro" pitchFamily="34" charset="0"/>
                <a:cs typeface="Arial" pitchFamily="34" charset="0"/>
              </a:defRPr>
            </a:lvl3pPr>
            <a:lvl4pPr>
              <a:defRPr>
                <a:latin typeface="Source Sans Pro" pitchFamily="34" charset="0"/>
                <a:cs typeface="Arial" pitchFamily="34" charset="0"/>
              </a:defRPr>
            </a:lvl4pPr>
            <a:lvl5pPr>
              <a:defRPr>
                <a:latin typeface="Source Sans Pro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6" name="Picture 5" descr="PPT2bottom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6460"/>
            <a:ext cx="9144000" cy="89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7243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800">
                <a:latin typeface="Source Sans Pro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Source Sans Pro" pitchFamily="34" charset="0"/>
                <a:cs typeface="Arial" pitchFamily="34" charset="0"/>
              </a:defRPr>
            </a:lvl1pPr>
            <a:lvl2pPr>
              <a:defRPr sz="2400">
                <a:latin typeface="Source Sans Pro" pitchFamily="34" charset="0"/>
                <a:cs typeface="Arial" pitchFamily="34" charset="0"/>
              </a:defRPr>
            </a:lvl2pPr>
            <a:lvl3pPr>
              <a:defRPr sz="2000">
                <a:latin typeface="Source Sans Pro" pitchFamily="34" charset="0"/>
                <a:cs typeface="Arial" pitchFamily="34" charset="0"/>
              </a:defRPr>
            </a:lvl3pPr>
            <a:lvl4pPr>
              <a:defRPr sz="1800">
                <a:latin typeface="Source Sans Pro" pitchFamily="34" charset="0"/>
                <a:cs typeface="Arial" pitchFamily="34" charset="0"/>
              </a:defRPr>
            </a:lvl4pPr>
            <a:lvl5pPr>
              <a:defRPr sz="1800">
                <a:latin typeface="Source Sans Pro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>
                <a:latin typeface="Source Sans Pro" pitchFamily="34" charset="0"/>
                <a:cs typeface="Arial" pitchFamily="34" charset="0"/>
              </a:defRPr>
            </a:lvl1pPr>
            <a:lvl2pPr>
              <a:defRPr sz="2400">
                <a:latin typeface="Source Sans Pro" pitchFamily="34" charset="0"/>
                <a:cs typeface="Arial" pitchFamily="34" charset="0"/>
              </a:defRPr>
            </a:lvl2pPr>
            <a:lvl3pPr>
              <a:defRPr sz="2000">
                <a:latin typeface="Source Sans Pro" pitchFamily="34" charset="0"/>
                <a:cs typeface="Arial" pitchFamily="34" charset="0"/>
              </a:defRPr>
            </a:lvl3pPr>
            <a:lvl4pPr>
              <a:defRPr sz="1800">
                <a:latin typeface="Source Sans Pro" pitchFamily="34" charset="0"/>
                <a:cs typeface="Arial" pitchFamily="34" charset="0"/>
              </a:defRPr>
            </a:lvl4pPr>
            <a:lvl5pPr>
              <a:defRPr sz="1800">
                <a:latin typeface="Source Sans Pro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8D4A2-9014-B64B-A78A-E1F0F8ACF18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12/13/2014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78FFB-8FBD-0D4B-B8AA-35A4006EA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" name="Picture 9" descr="PPT2bottom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6460"/>
            <a:ext cx="9144000" cy="89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9300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M:\Photos\2013 Proj Photos\Art Inspired - Drury Univ\_MG_5411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2" r="19396" b="17273"/>
          <a:stretch/>
        </p:blipFill>
        <p:spPr bwMode="auto">
          <a:xfrm>
            <a:off x="0" y="-76200"/>
            <a:ext cx="9144000" cy="693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\\NAS\EmployeeData\trowett\My Documents\IAD PROGRAMS\COUNTRY LEADERSHIP SUMMIT\OCTOBER 2013\Elements for Word Templates\Elements for Word Templates\yellow-wide-3.png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82"/>
          <a:stretch/>
        </p:blipFill>
        <p:spPr bwMode="auto">
          <a:xfrm>
            <a:off x="-37213" y="303241"/>
            <a:ext cx="6819013" cy="1525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04800" y="342900"/>
            <a:ext cx="5715000" cy="1190625"/>
          </a:xfrm>
        </p:spPr>
        <p:txBody>
          <a:bodyPr>
            <a:normAutofit/>
          </a:bodyPr>
          <a:lstStyle>
            <a:lvl1pPr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6172200"/>
            <a:ext cx="1044637" cy="457200"/>
          </a:xfrm>
          <a:prstGeom prst="rect">
            <a:avLst/>
          </a:prstGeom>
        </p:spPr>
      </p:pic>
      <p:pic>
        <p:nvPicPr>
          <p:cNvPr id="2055" name="Picture 7" descr="\\NAS\EmployeeData\trowett\My Documents\IAD PROGRAMS\COUNTRY LEADERSHIP SUMMIT\OCTOBER 2013\Elements for Word Templates\Elements for Word Templates\yellow-fold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4623" y="997274"/>
            <a:ext cx="894390" cy="831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47186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281979" cy="6858000"/>
          </a:xfrm>
          <a:prstGeom prst="rect">
            <a:avLst/>
          </a:prstGeom>
        </p:spPr>
      </p:pic>
      <p:pic>
        <p:nvPicPr>
          <p:cNvPr id="4098" name="Picture 2" descr="\\NAS\EmployeeData\trowett\My Documents\IAD PROGRAMS\COUNTRY LEADERSHIP SUMMIT\OCTOBER 2013\Elements for Word Templates\Elements for Word Templates\yellow-wide-2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5276"/>
            <a:ext cx="4307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265813" y="638174"/>
            <a:ext cx="3772787" cy="1266826"/>
          </a:xfrm>
        </p:spPr>
        <p:txBody>
          <a:bodyPr>
            <a:normAutofit/>
          </a:bodyPr>
          <a:lstStyle>
            <a:lvl1pPr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6172200"/>
            <a:ext cx="1044637" cy="457200"/>
          </a:xfrm>
          <a:prstGeom prst="rect">
            <a:avLst/>
          </a:prstGeom>
        </p:spPr>
      </p:pic>
      <p:pic>
        <p:nvPicPr>
          <p:cNvPr id="2055" name="Picture 7" descr="\\NAS\EmployeeData\trowett\My Documents\IAD PROGRAMS\COUNTRY LEADERSHIP SUMMIT\OCTOBER 2013\Elements for Word Templates\Elements for Word Templates\yellow-fold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1568" y="1591472"/>
            <a:ext cx="555345" cy="516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19351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\\NAS\EmployeeData\trowett\My Documents\USA PROGRAMS\POWERPOINT PRESENTATIONS\CAMPUS VISITS\cans-ppt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3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\\NAS\EmployeeData\trowett\My Documents\IAD PROGRAMS\COUNTRY LEADERSHIP SUMMIT\OCTOBER 2013\Elements for Word Templates\Elements for Word Templates\yellow-wide-2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5276"/>
            <a:ext cx="4307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265813" y="638174"/>
            <a:ext cx="3772787" cy="1266826"/>
          </a:xfrm>
        </p:spPr>
        <p:txBody>
          <a:bodyPr>
            <a:normAutofit/>
          </a:bodyPr>
          <a:lstStyle>
            <a:lvl1pPr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2055" name="Picture 7" descr="\\NAS\EmployeeData\trowett\My Documents\IAD PROGRAMS\COUNTRY LEADERSHIP SUMMIT\OCTOBER 2013\Elements for Word Templates\Elements for Word Templates\yellow-fold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8739" y="1591472"/>
            <a:ext cx="555345" cy="516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172200"/>
            <a:ext cx="1045519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0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M:\Photos\2013 Proj Photos\Bean316-SBU Coffee Shop Proj\_MG_6463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108" y="-90126"/>
            <a:ext cx="10535708" cy="7024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/>
          <p:cNvGrpSpPr/>
          <p:nvPr userDrawn="1"/>
        </p:nvGrpSpPr>
        <p:grpSpPr>
          <a:xfrm>
            <a:off x="-16934" y="1948500"/>
            <a:ext cx="4410594" cy="2560162"/>
            <a:chOff x="618606" y="1948500"/>
            <a:chExt cx="4410594" cy="2560162"/>
          </a:xfrm>
        </p:grpSpPr>
        <p:pic>
          <p:nvPicPr>
            <p:cNvPr id="3075" name="Picture 3" descr="\\NAS\EmployeeData\trowett\My Documents\IAD PROGRAMS\COUNTRY LEADERSHIP SUMMIT\OCTOBER 2013\Elements for Word Templates\Elements for Word Templates\yellow-wide1.png"/>
            <p:cNvPicPr>
              <a:picLocks noChangeAspect="1" noChangeArrowheads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8606" y="1948500"/>
              <a:ext cx="4410594" cy="25601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5" name="Picture 7" descr="\\NAS\EmployeeData\trowett\My Documents\IAD PROGRAMS\COUNTRY LEADERSHIP SUMMIT\OCTOBER 2013\Elements for Word Templates\Elements for Word Templates\yellow-fold.png"/>
            <p:cNvPicPr>
              <a:picLocks noChangeAspect="1" noChangeArrowheads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60575" y="3984433"/>
              <a:ext cx="563862" cy="5242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468953" y="2238375"/>
            <a:ext cx="3010307" cy="1724025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6172200"/>
            <a:ext cx="1044637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113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027420"/>
            <a:ext cx="9144000" cy="8305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ogo (1)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9885" y="6188432"/>
            <a:ext cx="1105556" cy="508556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260475" y="1090613"/>
            <a:ext cx="6634163" cy="646112"/>
          </a:xfrm>
        </p:spPr>
        <p:txBody>
          <a:bodyPr lIns="274320" rIns="274320">
            <a:normAutofit/>
          </a:bodyPr>
          <a:lstStyle>
            <a:lvl1pPr marL="0" indent="0">
              <a:buNone/>
              <a:defRPr sz="3600" b="1" i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/>
                <a:cs typeface="Source Sans Pro"/>
              </a:defRPr>
            </a:lvl1pPr>
            <a:lvl2pPr marL="457200" indent="0">
              <a:buNone/>
              <a:defRPr b="1" i="0">
                <a:latin typeface="Source Sans Pro"/>
                <a:cs typeface="Source Sans Pro"/>
              </a:defRPr>
            </a:lvl2pPr>
            <a:lvl3pPr marL="914400" indent="0">
              <a:buNone/>
              <a:defRPr b="1" i="0">
                <a:latin typeface="Source Sans Pro"/>
                <a:cs typeface="Source Sans Pro"/>
              </a:defRPr>
            </a:lvl3pPr>
            <a:lvl4pPr marL="1371600" indent="0">
              <a:buNone/>
              <a:defRPr b="1" i="0">
                <a:latin typeface="Source Sans Pro"/>
                <a:cs typeface="Source Sans Pro"/>
              </a:defRPr>
            </a:lvl4pPr>
            <a:lvl5pPr marL="1828800" indent="0">
              <a:buNone/>
              <a:defRPr b="1" i="0">
                <a:latin typeface="Source Sans Pro"/>
                <a:cs typeface="Source Sans Pro"/>
              </a:defRPr>
            </a:lvl5pPr>
          </a:lstStyle>
          <a:p>
            <a:pPr lvl="0"/>
            <a:r>
              <a:rPr lang="en-US" dirty="0" smtClean="0"/>
              <a:t>Long Copy Slide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60475" y="1873250"/>
            <a:ext cx="6634163" cy="4154170"/>
          </a:xfrm>
        </p:spPr>
        <p:txBody>
          <a:bodyPr lIns="274320" tIns="0" rIns="274320" bIns="0">
            <a:normAutofit/>
          </a:bodyPr>
          <a:lstStyle>
            <a:lvl1pPr marL="0" indent="0">
              <a:buNone/>
              <a:defRPr sz="1600" b="0" i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/>
                <a:cs typeface="Source Sans Pro"/>
              </a:defRPr>
            </a:lvl1pPr>
            <a:lvl2pPr marL="457200" indent="0">
              <a:buNone/>
              <a:defRPr sz="1600" b="0" i="0">
                <a:latin typeface="Source Sans Pro"/>
                <a:cs typeface="Source Sans Pro"/>
              </a:defRPr>
            </a:lvl2pPr>
            <a:lvl3pPr marL="914400" indent="0">
              <a:buNone/>
              <a:defRPr sz="1600" b="0" i="0">
                <a:latin typeface="Source Sans Pro"/>
                <a:cs typeface="Source Sans Pro"/>
              </a:defRPr>
            </a:lvl3pPr>
            <a:lvl4pPr marL="1371600" indent="0">
              <a:buNone/>
              <a:defRPr sz="1600" b="0" i="0">
                <a:latin typeface="Source Sans Pro"/>
                <a:cs typeface="Source Sans Pro"/>
              </a:defRPr>
            </a:lvl4pPr>
            <a:lvl5pPr marL="1828800" indent="0">
              <a:buNone/>
              <a:defRPr sz="1600" b="0" i="0">
                <a:latin typeface="Source Sans Pro"/>
                <a:cs typeface="Source Sans Pro"/>
              </a:defRPr>
            </a:lvl5pPr>
          </a:lstStyle>
          <a:p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Lorem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ipsum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dolor sit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amet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,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consectetur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adipiscing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elit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.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Phasellus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tellus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mauris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,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mattis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vitae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velit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eu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,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hendrerit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malesuada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ante.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Phasellus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aliquam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lorem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nec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egestas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ultricies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.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Nullam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mattis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nulla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vitae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volutpat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interdum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.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Quisque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a dolor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nulla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.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Duis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aliquet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mi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lacinia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tristique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interdum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.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Vivamus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non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vestibulum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odio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. Nam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aliquet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leo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sit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amet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fringilla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facilisis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.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Suspendisse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dictum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est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a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velit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interdum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sodales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.</a:t>
            </a:r>
          </a:p>
          <a:p>
            <a:endParaRPr lang="en-US" sz="1600" dirty="0" smtClean="0">
              <a:solidFill>
                <a:srgbClr val="404040"/>
              </a:solidFill>
              <a:latin typeface="Source Sans Pro"/>
              <a:cs typeface="Source Sans Pro"/>
            </a:endParaRPr>
          </a:p>
          <a:p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Aliquam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in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blandit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orci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.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Vestibulum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venenatis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dui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quis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viverra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rhoncus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.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Aliquam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dictum magna a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egestas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venenatis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.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Phasellus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rhoncus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ipsum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vel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odio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dapibus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vehicula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.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Phasellus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posuere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sem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eu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nulla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sagittis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, a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dignissim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sapien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facilisis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.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Curabitur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vel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urna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a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nunc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facilisis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malesuada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.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Morbi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placerat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venenatis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convallis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.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Ut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pellentesque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pretium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diam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et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sagittis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. In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hac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habitasse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platea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dictumst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.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Etiam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tempor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quis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 lacus id </a:t>
            </a:r>
            <a:r>
              <a:rPr lang="en-US" sz="1600" dirty="0" err="1" smtClean="0">
                <a:solidFill>
                  <a:srgbClr val="404040"/>
                </a:solidFill>
                <a:latin typeface="Source Sans Pro"/>
                <a:cs typeface="Source Sans Pro"/>
              </a:rPr>
              <a:t>ullamcorper</a:t>
            </a:r>
            <a:r>
              <a:rPr lang="en-US" sz="1600" dirty="0" smtClean="0">
                <a:solidFill>
                  <a:srgbClr val="404040"/>
                </a:solidFill>
                <a:latin typeface="Source Sans Pro"/>
                <a:cs typeface="Source Sans Pro"/>
              </a:rPr>
              <a:t>.</a:t>
            </a:r>
            <a:endParaRPr lang="en-US" sz="1600" dirty="0">
              <a:solidFill>
                <a:srgbClr val="404040"/>
              </a:solidFill>
              <a:latin typeface="Source Sans Pro"/>
              <a:cs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534422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3E18D4A2-9014-B64B-A78A-E1F0F8ACF18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12/13/2014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8F578FFB-8FBD-0D4B-B8AA-35A4006EA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 descr="PPT2bottom.jpg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6460"/>
            <a:ext cx="9144000" cy="89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492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64" r:id="rId2"/>
    <p:sldLayoutId id="2147483665" r:id="rId3"/>
    <p:sldLayoutId id="2147483667" r:id="rId4"/>
    <p:sldLayoutId id="2147483684" r:id="rId5"/>
    <p:sldLayoutId id="2147483685" r:id="rId6"/>
    <p:sldLayoutId id="2147483683" r:id="rId7"/>
    <p:sldLayoutId id="2147483681" r:id="rId8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FC222"/>
          </a:solidFill>
          <a:latin typeface="Source Sans Pro" pitchFamily="34" charset="0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Source Sans Pro" pitchFamily="34" charset="0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Source Sans Pro" pitchFamily="34" charset="0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Source Sans Pro" pitchFamily="34" charset="0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Source Sans Pro" pitchFamily="34" charset="0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Source Sans Pro" pitchFamily="34" charset="0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microsoft.com/office/2007/relationships/hdphoto" Target="../media/hdphoto3.wdp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microsoft.com/office/2007/relationships/hdphoto" Target="../media/hdphoto2.wdp"/><Relationship Id="rId5" Type="http://schemas.openxmlformats.org/officeDocument/2006/relationships/diagramQuickStyle" Target="../diagrams/quickStyle1.xml"/><Relationship Id="rId15" Type="http://schemas.microsoft.com/office/2007/relationships/hdphoto" Target="../media/hdphoto4.wdp"/><Relationship Id="rId10" Type="http://schemas.openxmlformats.org/officeDocument/2006/relationships/image" Target="../media/image20.png"/><Relationship Id="rId4" Type="http://schemas.openxmlformats.org/officeDocument/2006/relationships/diagramLayout" Target="../diagrams/layout1.xml"/><Relationship Id="rId9" Type="http://schemas.microsoft.com/office/2007/relationships/hdphoto" Target="../media/hdphoto1.wdp"/><Relationship Id="rId1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http://agilethings.nl/wp-content/uploads/Messiest-Mes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46760" y="0"/>
            <a:ext cx="991040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208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038" y="167641"/>
            <a:ext cx="8229600" cy="502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b="1" i="1" dirty="0" smtClean="0"/>
              <a:t>B- Conduza </a:t>
            </a:r>
            <a:r>
              <a:rPr lang="pt-BR" sz="2400" b="1" i="1" dirty="0"/>
              <a:t>uma auditoria de Mensuração do desempenho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500099" y="1462391"/>
            <a:ext cx="80495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solidFill>
                  <a:schemeClr val="accent1"/>
                </a:solidFill>
                <a:latin typeface="Source Sans Pro Black" pitchFamily="34" charset="0"/>
              </a:rPr>
              <a:t>Quais indicadores estamos mensurando atualmente?</a:t>
            </a:r>
          </a:p>
        </p:txBody>
      </p:sp>
      <p:sp>
        <p:nvSpPr>
          <p:cNvPr id="5" name="Rectangle 4"/>
          <p:cNvSpPr/>
          <p:nvPr/>
        </p:nvSpPr>
        <p:spPr>
          <a:xfrm>
            <a:off x="488632" y="2355191"/>
            <a:ext cx="816853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BR" sz="2400" dirty="0">
                <a:solidFill>
                  <a:schemeClr val="accent2"/>
                </a:solidFill>
                <a:latin typeface="Source Sans Pro Black" pitchFamily="34" charset="0"/>
              </a:rPr>
              <a:t>Como e quando estamos mensurando esses indicadores?</a:t>
            </a:r>
            <a:endParaRPr lang="en-US" sz="2400" dirty="0">
              <a:solidFill>
                <a:schemeClr val="accent2"/>
              </a:solidFill>
              <a:latin typeface="Source Sans Pro Black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8632" y="3338503"/>
            <a:ext cx="704758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solidFill>
                  <a:schemeClr val="accent3"/>
                </a:solidFill>
                <a:latin typeface="Source Sans Pro Black" pitchFamily="34" charset="0"/>
              </a:rPr>
              <a:t>Onde e como estamos armazenando esses dados?</a:t>
            </a:r>
            <a:endParaRPr lang="en-US" sz="2400" dirty="0">
              <a:solidFill>
                <a:schemeClr val="accent3"/>
              </a:solidFill>
              <a:latin typeface="Source Sans Pro Black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489134" y="4258778"/>
            <a:ext cx="62437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BR" sz="2400" dirty="0">
                <a:solidFill>
                  <a:schemeClr val="accent4"/>
                </a:solidFill>
                <a:latin typeface="Source Sans Pro Black" pitchFamily="34" charset="0"/>
              </a:rPr>
              <a:t>Como estamos relatando esses dados?</a:t>
            </a:r>
          </a:p>
        </p:txBody>
      </p:sp>
      <p:sp>
        <p:nvSpPr>
          <p:cNvPr id="8" name="Rectangle 7"/>
          <p:cNvSpPr/>
          <p:nvPr/>
        </p:nvSpPr>
        <p:spPr>
          <a:xfrm>
            <a:off x="519112" y="5172285"/>
            <a:ext cx="81375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solidFill>
                  <a:schemeClr val="accent5"/>
                </a:solidFill>
                <a:latin typeface="Source Sans Pro Black" pitchFamily="34" charset="0"/>
              </a:rPr>
              <a:t>Como estamos revendo e usando nossos dados?</a:t>
            </a:r>
            <a:endParaRPr lang="en-US" sz="2400" dirty="0">
              <a:solidFill>
                <a:schemeClr val="accent5"/>
              </a:solidFill>
              <a:latin typeface="Source Sans Pro Black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31478" y="5824823"/>
            <a:ext cx="8523485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703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31478" y="5824823"/>
            <a:ext cx="8523485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361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25" y="412750"/>
            <a:ext cx="8782150" cy="2967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6025" y="3563303"/>
            <a:ext cx="4171950" cy="3114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47643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512" y="238100"/>
            <a:ext cx="8229600" cy="1143000"/>
          </a:xfrm>
        </p:spPr>
        <p:txBody>
          <a:bodyPr/>
          <a:lstStyle/>
          <a:p>
            <a:r>
              <a:rPr lang="pt-BR" dirty="0" smtClean="0"/>
              <a:t> Escolhendo</a:t>
            </a:r>
            <a:r>
              <a:rPr lang="pt-BR" baseline="0" dirty="0" smtClean="0"/>
              <a:t> o que medir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50100" y="806796"/>
            <a:ext cx="1394220" cy="1222116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L-Shape 11"/>
          <p:cNvSpPr/>
          <p:nvPr/>
        </p:nvSpPr>
        <p:spPr>
          <a:xfrm rot="5400000">
            <a:off x="856673" y="-80164"/>
            <a:ext cx="928089" cy="1544320"/>
          </a:xfrm>
          <a:prstGeom prst="corner">
            <a:avLst>
              <a:gd name="adj1" fmla="val 16120"/>
              <a:gd name="adj2" fmla="val 16110"/>
            </a:avLst>
          </a:prstGeom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701752" y="381255"/>
            <a:ext cx="1394220" cy="1222116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L-Shape 17"/>
          <p:cNvSpPr/>
          <p:nvPr/>
        </p:nvSpPr>
        <p:spPr>
          <a:xfrm rot="5400000">
            <a:off x="200492" y="570451"/>
            <a:ext cx="274320" cy="274320"/>
          </a:xfrm>
          <a:prstGeom prst="corner">
            <a:avLst>
              <a:gd name="adj1" fmla="val 16120"/>
              <a:gd name="adj2" fmla="val 16110"/>
            </a:avLst>
          </a:prstGeom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9" name="Isosceles Triangle 18"/>
          <p:cNvSpPr/>
          <p:nvPr/>
        </p:nvSpPr>
        <p:spPr>
          <a:xfrm>
            <a:off x="187074" y="228490"/>
            <a:ext cx="263060" cy="263060"/>
          </a:xfrm>
          <a:prstGeom prst="triangle">
            <a:avLst>
              <a:gd name="adj" fmla="val 100000"/>
            </a:avLst>
          </a:prstGeom>
        </p:spPr>
        <p:style>
          <a:lnRef idx="2">
            <a:schemeClr val="accent3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aphicFrame>
        <p:nvGraphicFramePr>
          <p:cNvPr id="20" name="Diagram 19"/>
          <p:cNvGraphicFramePr/>
          <p:nvPr>
            <p:extLst>
              <p:ext uri="{D42A27DB-BD31-4B8C-83A1-F6EECF244321}">
                <p14:modId xmlns:p14="http://schemas.microsoft.com/office/powerpoint/2010/main" val="1169454938"/>
              </p:ext>
            </p:extLst>
          </p:nvPr>
        </p:nvGraphicFramePr>
        <p:xfrm>
          <a:off x="450134" y="1156041"/>
          <a:ext cx="8358586" cy="5259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Rectangle 8"/>
          <p:cNvSpPr/>
          <p:nvPr/>
        </p:nvSpPr>
        <p:spPr>
          <a:xfrm>
            <a:off x="-131478" y="5824823"/>
            <a:ext cx="8523485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638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>
                <a:solidFill>
                  <a:schemeClr val="accent2"/>
                </a:solidFill>
              </a:rPr>
              <a:t>Indicadores Organizacionais do Time 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9811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2800" dirty="0" smtClean="0"/>
              <a:t>Refletem a capacidade </a:t>
            </a:r>
            <a:r>
              <a:rPr lang="pt-BR" sz="2800" dirty="0"/>
              <a:t>do Time de sustentar sua missão e </a:t>
            </a:r>
            <a:r>
              <a:rPr lang="pt-BR" sz="2800" dirty="0" smtClean="0"/>
              <a:t>valores.</a:t>
            </a:r>
          </a:p>
          <a:p>
            <a:pPr marL="0" indent="0">
              <a:buNone/>
            </a:pPr>
            <a:endParaRPr lang="pt-BR" sz="2800" dirty="0"/>
          </a:p>
          <a:p>
            <a:pPr marL="0" indent="0">
              <a:buNone/>
            </a:pPr>
            <a:r>
              <a:rPr lang="pt-BR" sz="2800" dirty="0" smtClean="0"/>
              <a:t>Não importa qual tipo de atividade o Time esteja desenvolvendo, sempre irá requerer recursos </a:t>
            </a:r>
            <a:r>
              <a:rPr lang="pt-BR" sz="2800" b="1" dirty="0" smtClean="0">
                <a:solidFill>
                  <a:schemeClr val="accent2"/>
                </a:solidFill>
              </a:rPr>
              <a:t>financeiros, pessoas e infraestrutura</a:t>
            </a:r>
            <a:r>
              <a:rPr lang="pt-BR" sz="2800" dirty="0" smtClean="0"/>
              <a:t>.</a:t>
            </a:r>
          </a:p>
          <a:p>
            <a:pPr marL="0" indent="0">
              <a:buNone/>
            </a:pPr>
            <a:endParaRPr lang="pt-BR" sz="2800" dirty="0" smtClean="0"/>
          </a:p>
          <a:p>
            <a:pPr marL="0" indent="0">
              <a:buNone/>
            </a:pPr>
            <a:r>
              <a:rPr lang="pt-BR" sz="2800" dirty="0" smtClean="0"/>
              <a:t>ACTIVE TEAM SHEET e TEAM DATA SHEET</a:t>
            </a:r>
            <a:endParaRPr lang="pt-BR" sz="2800" dirty="0"/>
          </a:p>
        </p:txBody>
      </p:sp>
      <p:sp>
        <p:nvSpPr>
          <p:cNvPr id="4" name="Rectangle 3"/>
          <p:cNvSpPr/>
          <p:nvPr/>
        </p:nvSpPr>
        <p:spPr>
          <a:xfrm>
            <a:off x="-131478" y="5824823"/>
            <a:ext cx="8523485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960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0922" y="5824823"/>
            <a:ext cx="9123078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1944866"/>
              </p:ext>
            </p:extLst>
          </p:nvPr>
        </p:nvGraphicFramePr>
        <p:xfrm>
          <a:off x="595313" y="152400"/>
          <a:ext cx="8053070" cy="603504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4026535"/>
                <a:gridCol w="4026535"/>
              </a:tblGrid>
              <a:tr h="3764280">
                <a:tc>
                  <a:txBody>
                    <a:bodyPr/>
                    <a:lstStyle/>
                    <a:p>
                      <a:r>
                        <a:rPr lang="pt-BR" dirty="0" smtClean="0"/>
                        <a:t>Sustentabilidade</a:t>
                      </a:r>
                      <a:r>
                        <a:rPr lang="pt-BR" baseline="0" dirty="0" smtClean="0"/>
                        <a:t> Financeira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-$ Total Receita, Despesas, Excedente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aseline="0" dirty="0" smtClean="0"/>
                        <a:t>-Número de contribuidores nos diferentes níveis, quantidade doada e % referente ao total da receita.</a:t>
                      </a:r>
                      <a:endParaRPr lang="pt-BR" dirty="0" smtClean="0"/>
                    </a:p>
                    <a:p>
                      <a:pPr marL="0" indent="0">
                        <a:buFontTx/>
                        <a:buNone/>
                      </a:pPr>
                      <a:r>
                        <a:rPr lang="pt-BR" baseline="0" dirty="0" smtClean="0"/>
                        <a:t>-% Custo do projeto  que é/será pago pelas doações/investimentos.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pt-BR" baseline="0" dirty="0" smtClean="0"/>
                    </a:p>
                    <a:p>
                      <a:pPr marL="0" indent="0">
                        <a:buFontTx/>
                        <a:buNone/>
                      </a:pPr>
                      <a:r>
                        <a:rPr lang="pt-BR" baseline="0" dirty="0" smtClean="0"/>
                        <a:t>TDS: </a:t>
                      </a:r>
                      <a:r>
                        <a:rPr lang="pt-BR" b="0" baseline="0" dirty="0" smtClean="0"/>
                        <a:t>Apoio Institucional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pt-BR" b="0" baseline="0" dirty="0" smtClean="0"/>
                        <a:t>BAB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pt-BR" b="0" baseline="0" dirty="0" smtClean="0"/>
                        <a:t>Não BAB (Parceiros/Doações)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pt-BR" b="0" baseline="0" dirty="0" smtClean="0"/>
                        <a:t>Atividade Empreendedora do Time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pt-BR" b="0" i="1" baseline="0" dirty="0" smtClean="0"/>
                        <a:t>In Kind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pt-BR" b="0" i="0" baseline="0" dirty="0" smtClean="0"/>
                        <a:t>Outros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pt-BR" baseline="0" dirty="0" smtClean="0"/>
                    </a:p>
                    <a:p>
                      <a:pPr marL="285750" indent="-285750">
                        <a:buFontTx/>
                        <a:buChar char="-"/>
                      </a:pPr>
                      <a:endParaRPr lang="en-US" dirty="0"/>
                    </a:p>
                  </a:txBody>
                  <a:tcPr/>
                </a:tc>
              </a:tr>
              <a:tr h="1051560">
                <a:tc>
                  <a:txBody>
                    <a:bodyPr/>
                    <a:lstStyle/>
                    <a:p>
                      <a:r>
                        <a:rPr lang="pt-BR" b="1" dirty="0" smtClean="0"/>
                        <a:t>Capacidade do Time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b="1" dirty="0" smtClean="0"/>
                        <a:t>-Total de Membros Ativos do Time</a:t>
                      </a:r>
                    </a:p>
                    <a:p>
                      <a:r>
                        <a:rPr lang="pt-BR" b="1" dirty="0" smtClean="0"/>
                        <a:t>-Total</a:t>
                      </a:r>
                      <a:r>
                        <a:rPr lang="pt-BR" b="1" baseline="0" dirty="0" smtClean="0"/>
                        <a:t> de BAB</a:t>
                      </a:r>
                    </a:p>
                    <a:p>
                      <a:r>
                        <a:rPr lang="pt-BR" b="1" baseline="0" dirty="0" smtClean="0"/>
                        <a:t>-Horas Trabalhadas </a:t>
                      </a:r>
                    </a:p>
                    <a:p>
                      <a:endParaRPr lang="en-US" b="1" dirty="0"/>
                    </a:p>
                  </a:txBody>
                  <a:tcPr/>
                </a:tc>
              </a:tr>
              <a:tr h="595847">
                <a:tc>
                  <a:txBody>
                    <a:bodyPr/>
                    <a:lstStyle/>
                    <a:p>
                      <a:r>
                        <a:rPr lang="pt-BR" b="1" dirty="0" smtClean="0"/>
                        <a:t>Eficiência de implementação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b="1" dirty="0" smtClean="0"/>
                        <a:t>-% Etapas Concluídas</a:t>
                      </a:r>
                    </a:p>
                    <a:p>
                      <a:r>
                        <a:rPr lang="pt-BR" b="1" dirty="0" smtClean="0"/>
                        <a:t>-% Metas</a:t>
                      </a:r>
                      <a:r>
                        <a:rPr lang="pt-BR" b="1" baseline="0" dirty="0" smtClean="0"/>
                        <a:t> Cumpridas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4637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3400" dirty="0">
                <a:solidFill>
                  <a:schemeClr val="accent3"/>
                </a:solidFill>
              </a:rPr>
              <a:t>Indicadores de Performance do Programa </a:t>
            </a:r>
            <a:endParaRPr lang="en-US" sz="3400" dirty="0">
              <a:solidFill>
                <a:schemeClr val="accent3"/>
              </a:solidFill>
            </a:endParaRPr>
          </a:p>
        </p:txBody>
      </p:sp>
      <p:sp>
        <p:nvSpPr>
          <p:cNvPr id="4" name="Content Placeholder 2"/>
          <p:cNvSpPr txBox="1">
            <a:spLocks noGrp="1"/>
          </p:cNvSpPr>
          <p:nvPr>
            <p:ph idx="1"/>
          </p:nvPr>
        </p:nvSpPr>
        <p:spPr>
          <a:xfrm>
            <a:off x="595313" y="208788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Source Sans Pro" pitchFamily="34" charset="0"/>
                <a:ea typeface="+mn-ea"/>
                <a:cs typeface="Arial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Source Sans Pro" pitchFamily="34" charset="0"/>
                <a:ea typeface="+mn-ea"/>
                <a:cs typeface="Arial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Source Sans Pro" pitchFamily="34" charset="0"/>
                <a:ea typeface="+mn-ea"/>
                <a:cs typeface="Arial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Source Sans Pro" pitchFamily="34" charset="0"/>
                <a:ea typeface="+mn-ea"/>
                <a:cs typeface="Arial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Source Sans Pro" pitchFamily="34" charset="0"/>
                <a:ea typeface="+mn-ea"/>
                <a:cs typeface="Arial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pt-BR" dirty="0" smtClean="0"/>
              <a:t>Atividades e Resultados, baseado no curto prazo.</a:t>
            </a:r>
          </a:p>
          <a:p>
            <a:pPr marL="0" indent="0">
              <a:buFont typeface="Arial"/>
              <a:buNone/>
            </a:pPr>
            <a:endParaRPr lang="pt-BR" dirty="0" smtClean="0"/>
          </a:p>
          <a:p>
            <a:pPr marL="0" indent="0">
              <a:buFont typeface="Arial"/>
              <a:buNone/>
            </a:pPr>
            <a:r>
              <a:rPr lang="pt-BR" sz="2800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Sans Pro Black" pitchFamily="34" charset="0"/>
              </a:rPr>
              <a:t>Projetos em Primeira Etapa de Desenvolvimento.</a:t>
            </a:r>
          </a:p>
          <a:p>
            <a:pPr marL="0" indent="0">
              <a:buFont typeface="Arial"/>
              <a:buNone/>
            </a:pPr>
            <a:endParaRPr lang="pt-BR" dirty="0">
              <a:solidFill>
                <a:schemeClr val="accent3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Font typeface="Arial"/>
              <a:buNone/>
            </a:pPr>
            <a:endParaRPr lang="pt-BR" dirty="0" smtClean="0"/>
          </a:p>
          <a:p>
            <a:pPr marL="0" indent="0">
              <a:buFont typeface="Arial"/>
              <a:buNone/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-131478" y="5824823"/>
            <a:ext cx="8523485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123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9899068"/>
              </p:ext>
            </p:extLst>
          </p:nvPr>
        </p:nvGraphicFramePr>
        <p:xfrm>
          <a:off x="251460" y="640080"/>
          <a:ext cx="8641080" cy="494463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41120"/>
                <a:gridCol w="2438400"/>
                <a:gridCol w="2207371"/>
                <a:gridCol w="2654189"/>
              </a:tblGrid>
              <a:tr h="63861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Serviço Direto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Associação/</a:t>
                      </a:r>
                    </a:p>
                    <a:p>
                      <a:r>
                        <a:rPr lang="pt-BR" dirty="0" smtClean="0"/>
                        <a:t>Network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Desenvolvimento de capacidade</a:t>
                      </a:r>
                      <a:endParaRPr lang="en-US" dirty="0"/>
                    </a:p>
                  </a:txBody>
                  <a:tcPr/>
                </a:tc>
              </a:tr>
              <a:tr h="1205430">
                <a:tc>
                  <a:txBody>
                    <a:bodyPr/>
                    <a:lstStyle/>
                    <a:p>
                      <a:r>
                        <a:rPr lang="pt-BR" b="1" dirty="0" smtClean="0">
                          <a:solidFill>
                            <a:schemeClr val="accent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Atividades</a:t>
                      </a:r>
                      <a:endParaRPr lang="en-US" b="1" dirty="0">
                        <a:solidFill>
                          <a:schemeClr val="accent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-#</a:t>
                      </a:r>
                      <a:r>
                        <a:rPr lang="pt-BR" sz="1600" baseline="0" dirty="0" smtClean="0"/>
                        <a:t> visitas</a:t>
                      </a:r>
                    </a:p>
                    <a:p>
                      <a:r>
                        <a:rPr lang="pt-BR" sz="1600" baseline="0" dirty="0" smtClean="0"/>
                        <a:t>-Duração média das visitas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-# Membros</a:t>
                      </a:r>
                    </a:p>
                    <a:p>
                      <a:r>
                        <a:rPr lang="pt-BR" sz="1600" dirty="0" smtClean="0"/>
                        <a:t>-# Eventos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-# workshops/</a:t>
                      </a:r>
                      <a:r>
                        <a:rPr lang="pt-BR" sz="1600" baseline="0" dirty="0" smtClean="0"/>
                        <a:t>Capacitações</a:t>
                      </a:r>
                    </a:p>
                    <a:p>
                      <a:r>
                        <a:rPr lang="pt-BR" sz="1600" b="1" baseline="0" dirty="0" smtClean="0"/>
                        <a:t>-#Horas trabalhadas</a:t>
                      </a:r>
                      <a:endParaRPr lang="en-US" sz="1600" b="1" dirty="0"/>
                    </a:p>
                  </a:txBody>
                  <a:tcPr/>
                </a:tc>
              </a:tr>
              <a:tr h="1319004">
                <a:tc>
                  <a:txBody>
                    <a:bodyPr/>
                    <a:lstStyle/>
                    <a:p>
                      <a:r>
                        <a:rPr lang="pt-BR" b="1" dirty="0" smtClean="0">
                          <a:solidFill>
                            <a:schemeClr val="accent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Resultados</a:t>
                      </a:r>
                      <a:endParaRPr lang="en-US" b="1" dirty="0">
                        <a:solidFill>
                          <a:schemeClr val="accent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b="1" dirty="0" smtClean="0"/>
                        <a:t>-# Beneficiados</a:t>
                      </a:r>
                    </a:p>
                    <a:p>
                      <a:r>
                        <a:rPr lang="pt-BR" sz="1600" dirty="0" smtClean="0"/>
                        <a:t>-% </a:t>
                      </a:r>
                      <a:r>
                        <a:rPr lang="pt-BR" sz="1600" baseline="0" dirty="0" smtClean="0"/>
                        <a:t> Beneficiados </a:t>
                      </a:r>
                      <a:r>
                        <a:rPr lang="pt-BR" sz="1600" dirty="0" smtClean="0"/>
                        <a:t>que concluíram o projeto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-Número de membros engajados pelas atividades do Time</a:t>
                      </a:r>
                    </a:p>
                    <a:p>
                      <a:r>
                        <a:rPr lang="pt-BR" sz="1600" dirty="0" smtClean="0"/>
                        <a:t>-%</a:t>
                      </a:r>
                      <a:r>
                        <a:rPr lang="pt-BR" sz="1600" baseline="0" dirty="0" smtClean="0"/>
                        <a:t> Membros aplicando os “serviços”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-#Beneficiados</a:t>
                      </a:r>
                      <a:r>
                        <a:rPr lang="pt-BR" sz="1600" baseline="0" dirty="0" smtClean="0"/>
                        <a:t> </a:t>
                      </a:r>
                    </a:p>
                    <a:p>
                      <a:r>
                        <a:rPr lang="pt-BR" sz="1600" baseline="0" dirty="0" smtClean="0"/>
                        <a:t>-% Beneficiados que estão aplicando as atividades do projeto em sua subsistência.</a:t>
                      </a:r>
                      <a:endParaRPr lang="en-US" sz="1600" dirty="0"/>
                    </a:p>
                  </a:txBody>
                  <a:tcPr/>
                </a:tc>
              </a:tr>
              <a:tr h="1041726">
                <a:tc>
                  <a:txBody>
                    <a:bodyPr/>
                    <a:lstStyle/>
                    <a:p>
                      <a:r>
                        <a:rPr lang="pt-BR" b="1" dirty="0" smtClean="0">
                          <a:solidFill>
                            <a:schemeClr val="accent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Qualidade</a:t>
                      </a:r>
                      <a:endParaRPr lang="en-US" b="1" dirty="0">
                        <a:solidFill>
                          <a:schemeClr val="accent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pt-BR" sz="1600" dirty="0" smtClean="0"/>
                        <a:t>-% Satisfação beneficiado</a:t>
                      </a:r>
                    </a:p>
                    <a:p>
                      <a:r>
                        <a:rPr lang="pt-BR" sz="1600" dirty="0" smtClean="0"/>
                        <a:t>-%Beneficiados recomendando o projeto para a comunidade</a:t>
                      </a:r>
                    </a:p>
                    <a:p>
                      <a:r>
                        <a:rPr lang="pt-BR" sz="1600" dirty="0" smtClean="0"/>
                        <a:t>-Dados de entrevistas</a:t>
                      </a:r>
                      <a:r>
                        <a:rPr lang="pt-BR" sz="1600" baseline="0" dirty="0" smtClean="0"/>
                        <a:t> qualidativas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738396">
                <a:tc>
                  <a:txBody>
                    <a:bodyPr/>
                    <a:lstStyle/>
                    <a:p>
                      <a:r>
                        <a:rPr lang="pt-BR" b="1" dirty="0" smtClean="0">
                          <a:solidFill>
                            <a:schemeClr val="accent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Custos do Programa</a:t>
                      </a:r>
                      <a:endParaRPr lang="en-US" b="1" dirty="0">
                        <a:solidFill>
                          <a:schemeClr val="accent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pt-BR" sz="1600" dirty="0" smtClean="0"/>
                        <a:t>-Custo</a:t>
                      </a:r>
                      <a:r>
                        <a:rPr lang="pt-BR" sz="1600" baseline="0" dirty="0" smtClean="0"/>
                        <a:t> para desenvolvimento das atividades do projeto</a:t>
                      </a:r>
                    </a:p>
                    <a:p>
                      <a:r>
                        <a:rPr lang="pt-BR" sz="1600" baseline="0" dirty="0" smtClean="0"/>
                        <a:t>-Custo/ Beneficiário atendido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-131478" y="5824823"/>
            <a:ext cx="8523485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596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>
                <a:solidFill>
                  <a:schemeClr val="accent4"/>
                </a:solidFill>
              </a:rPr>
              <a:t>Indicadores de impacto Social e Econômico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Permite </a:t>
            </a:r>
            <a:r>
              <a:rPr lang="pt-BR" dirty="0"/>
              <a:t>avaliar os impactos do Time e seu progresso a longo prazo</a:t>
            </a:r>
            <a:r>
              <a:rPr lang="pt-BR" dirty="0" smtClean="0"/>
              <a:t>.</a:t>
            </a:r>
          </a:p>
          <a:p>
            <a:pPr marL="0" indent="0">
              <a:buNone/>
            </a:pPr>
            <a:r>
              <a:rPr lang="pt-BR" dirty="0" smtClean="0"/>
              <a:t>Avaliar além das atividades do dia-a-dia para determinar se o Time está atingindo o impacto desejado</a:t>
            </a:r>
            <a:r>
              <a:rPr lang="pt-BR" dirty="0" smtClean="0"/>
              <a:t>.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 algn="ctr">
              <a:buNone/>
            </a:pPr>
            <a:r>
              <a:rPr lang="pt-BR" sz="2400" dirty="0" smtClean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Sans Pro Black" pitchFamily="34" charset="0"/>
              </a:rPr>
              <a:t>Projetos </a:t>
            </a:r>
            <a:r>
              <a:rPr lang="pt-BR" sz="24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Sans Pro Black" pitchFamily="34" charset="0"/>
              </a:rPr>
              <a:t>em </a:t>
            </a:r>
            <a:r>
              <a:rPr lang="pt-BR" sz="2400" dirty="0" smtClean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Sans Pro Black" pitchFamily="34" charset="0"/>
              </a:rPr>
              <a:t>etapas mais evoluídas de Desenvolvimento</a:t>
            </a:r>
            <a:r>
              <a:rPr lang="pt-BR" sz="24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Sans Pro Black" pitchFamily="34" charset="0"/>
              </a:rPr>
              <a:t>.</a:t>
            </a:r>
          </a:p>
          <a:p>
            <a:pPr marL="0" indent="0">
              <a:buNone/>
            </a:pPr>
            <a:endParaRPr lang="pt-BR" dirty="0">
              <a:solidFill>
                <a:schemeClr val="accent4"/>
              </a:solidFill>
              <a:latin typeface="Source Sans Pro Black" pitchFamily="34" charset="0"/>
            </a:endParaRP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-131478" y="5824823"/>
            <a:ext cx="8523485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624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31478" y="5824823"/>
            <a:ext cx="9549798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803559"/>
              </p:ext>
            </p:extLst>
          </p:nvPr>
        </p:nvGraphicFramePr>
        <p:xfrm>
          <a:off x="502918" y="199390"/>
          <a:ext cx="8199440" cy="647573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049860"/>
                <a:gridCol w="2049860"/>
                <a:gridCol w="2049860"/>
                <a:gridCol w="2049860"/>
              </a:tblGrid>
              <a:tr h="65532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Serviço Direto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Network/ Coletividade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Desenvolvimento de capacidade</a:t>
                      </a:r>
                      <a:endParaRPr lang="en-US" dirty="0"/>
                    </a:p>
                  </a:txBody>
                  <a:tcPr/>
                </a:tc>
              </a:tr>
              <a:tr h="3625850">
                <a:tc>
                  <a:txBody>
                    <a:bodyPr/>
                    <a:lstStyle/>
                    <a:p>
                      <a:r>
                        <a:rPr lang="pt-BR" b="1" dirty="0" smtClean="0">
                          <a:solidFill>
                            <a:schemeClr val="accent4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Resultados</a:t>
                      </a:r>
                      <a:endParaRPr lang="en-US" b="1" dirty="0">
                        <a:solidFill>
                          <a:schemeClr val="accent4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b="1" dirty="0" smtClean="0"/>
                        <a:t>-# Pessoas</a:t>
                      </a:r>
                      <a:r>
                        <a:rPr lang="pt-BR" sz="1600" b="1" baseline="0" dirty="0" smtClean="0"/>
                        <a:t> impactdas diretamente pelos resultados do projeto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-# Beneficiados indicando</a:t>
                      </a:r>
                      <a:r>
                        <a:rPr lang="pt-BR" sz="1600" baseline="0" dirty="0" smtClean="0"/>
                        <a:t> os resultados dos projetos em suas ações com a comunidade</a:t>
                      </a:r>
                    </a:p>
                    <a:p>
                      <a:r>
                        <a:rPr lang="pt-BR" sz="1600" b="1" baseline="0" dirty="0" smtClean="0"/>
                        <a:t>-#Pessoas impactadas indiretamente pelos resultados projetos.</a:t>
                      </a:r>
                    </a:p>
                    <a:p>
                      <a:endParaRPr lang="pt-BR" sz="1600" b="1" baseline="0" dirty="0" smtClean="0"/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baseline="0" dirty="0" smtClean="0"/>
                        <a:t>-Beneficiados demonstrando melhorias em suas atividades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b="1" baseline="0" dirty="0" smtClean="0"/>
                        <a:t>-#Novos negócios criados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b="1" baseline="0" dirty="0" smtClean="0"/>
                        <a:t>-#Novas oportunidades de emprego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b="1" baseline="0" dirty="0" smtClean="0"/>
                        <a:t>-#Pessoas empregadas após envolvimento no projeto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</a:tr>
              <a:tr h="623570">
                <a:tc>
                  <a:txBody>
                    <a:bodyPr/>
                    <a:lstStyle/>
                    <a:p>
                      <a:r>
                        <a:rPr lang="pt-BR" b="1" dirty="0" smtClean="0">
                          <a:solidFill>
                            <a:schemeClr val="accent4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Custos</a:t>
                      </a:r>
                      <a:r>
                        <a:rPr lang="pt-BR" b="1" baseline="0" dirty="0" smtClean="0">
                          <a:solidFill>
                            <a:schemeClr val="accent4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dos Resultados</a:t>
                      </a:r>
                      <a:endParaRPr lang="en-US" b="1" dirty="0">
                        <a:solidFill>
                          <a:schemeClr val="accent4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pt-BR" sz="1600" dirty="0" smtClean="0"/>
                        <a:t>-$ Custo por Resultado atingido</a:t>
                      </a:r>
                      <a:endParaRPr 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971550">
                <a:tc>
                  <a:txBody>
                    <a:bodyPr/>
                    <a:lstStyle/>
                    <a:p>
                      <a:r>
                        <a:rPr lang="pt-BR" b="1" dirty="0" smtClean="0">
                          <a:solidFill>
                            <a:schemeClr val="accent4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Impacto Gerado</a:t>
                      </a:r>
                      <a:endParaRPr lang="en-US" b="1" dirty="0">
                        <a:solidFill>
                          <a:schemeClr val="accent4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pt-BR" sz="1600" dirty="0" smtClean="0"/>
                        <a:t>-$ Economia em custos de serviços</a:t>
                      </a:r>
                    </a:p>
                    <a:p>
                      <a:r>
                        <a:rPr lang="pt-BR" sz="1600" dirty="0" smtClean="0"/>
                        <a:t>-$ Valores</a:t>
                      </a:r>
                      <a:r>
                        <a:rPr lang="pt-BR" sz="1600" baseline="0" dirty="0" smtClean="0"/>
                        <a:t> gerados nas atividades econômicas</a:t>
                      </a:r>
                    </a:p>
                    <a:p>
                      <a:r>
                        <a:rPr lang="pt-BR" sz="1600" baseline="0" dirty="0" smtClean="0"/>
                        <a:t>-%Aumento de Renda</a:t>
                      </a:r>
                    </a:p>
                    <a:p>
                      <a:r>
                        <a:rPr lang="pt-BR" sz="1600" b="1" baseline="0" dirty="0" smtClean="0"/>
                        <a:t>-# Divulgações na Midia</a:t>
                      </a:r>
                    </a:p>
                    <a:p>
                      <a:r>
                        <a:rPr lang="pt-BR" sz="1600" baseline="0" dirty="0" smtClean="0"/>
                        <a:t>-Novas práticas  e/ou novas partes envolvidas no projeto.</a:t>
                      </a:r>
                    </a:p>
                    <a:p>
                      <a:endParaRPr lang="pt-BR" sz="1600" baseline="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0592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313" y="412750"/>
            <a:ext cx="8229600" cy="1143000"/>
          </a:xfrm>
        </p:spPr>
        <p:txBody>
          <a:bodyPr/>
          <a:lstStyle/>
          <a:p>
            <a:r>
              <a:rPr lang="pt-BR" dirty="0" smtClean="0"/>
              <a:t>Dicas: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680" y="141732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 smtClean="0"/>
              <a:t>Escolha </a:t>
            </a:r>
            <a:r>
              <a:rPr lang="pt-BR" dirty="0"/>
              <a:t>indicadores que trarão variedade de </a:t>
            </a:r>
            <a:r>
              <a:rPr lang="pt-BR" dirty="0" smtClean="0"/>
              <a:t>dados.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O Time pode utilizar a base de recursos de subsistência para ajudar na escolha dos melhores indicadores.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-131478" y="5824823"/>
            <a:ext cx="8523485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03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http://www.himmatvidhyanagar.org/hmt/uploads/2014/01/library1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5421" y="0"/>
            <a:ext cx="1218117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5527258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6" y="1434250"/>
            <a:ext cx="1828800" cy="1828800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-5694" y="466945"/>
            <a:ext cx="4229964" cy="479822"/>
            <a:chOff x="-5694" y="466945"/>
            <a:chExt cx="4229964" cy="479822"/>
          </a:xfrm>
        </p:grpSpPr>
        <p:sp>
          <p:nvSpPr>
            <p:cNvPr id="5" name="Rectangle 4"/>
            <p:cNvSpPr/>
            <p:nvPr/>
          </p:nvSpPr>
          <p:spPr>
            <a:xfrm>
              <a:off x="0" y="481903"/>
              <a:ext cx="3902299" cy="380235"/>
            </a:xfrm>
            <a:prstGeom prst="rect">
              <a:avLst/>
            </a:prstGeom>
            <a:solidFill>
              <a:srgbClr val="FFC2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>
                <a:latin typeface="Source Sans Pro" panose="020B0503030403020204" pitchFamily="34" charset="0"/>
              </a:endParaRPr>
            </a:p>
          </p:txBody>
        </p:sp>
        <p:sp>
          <p:nvSpPr>
            <p:cNvPr id="4" name="Title 1"/>
            <p:cNvSpPr txBox="1">
              <a:spLocks/>
            </p:cNvSpPr>
            <p:nvPr/>
          </p:nvSpPr>
          <p:spPr>
            <a:xfrm>
              <a:off x="-5694" y="466945"/>
              <a:ext cx="4229964" cy="479822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pt-BR" sz="2400" spc="-75" dirty="0" smtClean="0">
                  <a:solidFill>
                    <a:srgbClr val="515356"/>
                  </a:solidFill>
                  <a:latin typeface="Source Sans Pro Black"/>
                  <a:cs typeface="Source Sans Pro Black"/>
                </a:rPr>
                <a:t>CATEGORIAS DE RESULTADOS</a:t>
              </a:r>
              <a:endParaRPr lang="en-US" sz="2400" spc="-75" dirty="0">
                <a:solidFill>
                  <a:srgbClr val="515356"/>
                </a:solidFill>
                <a:latin typeface="Source Sans Pro Black"/>
                <a:cs typeface="Source Sans Pro Black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351971" y="3065495"/>
            <a:ext cx="1443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Source Sans Pro" panose="020B0503030403020204" pitchFamily="34" charset="0"/>
              </a:rPr>
              <a:t>FINANCEIRO</a:t>
            </a:r>
            <a:endParaRPr lang="en-US" b="1" dirty="0">
              <a:latin typeface="Source Sans Pro" panose="020B0503030403020204" pitchFamily="34" charset="0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1828800" y="3447716"/>
            <a:ext cx="1828800" cy="2241677"/>
            <a:chOff x="1844900" y="3059187"/>
            <a:chExt cx="1828800" cy="224167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4900" y="3472064"/>
              <a:ext cx="1828800" cy="1828800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2193440" y="3059187"/>
              <a:ext cx="13504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b="1" dirty="0" smtClean="0">
                  <a:latin typeface="Source Sans Pro" panose="020B0503030403020204" pitchFamily="34" charset="0"/>
                </a:rPr>
                <a:t>AMBIENTAL</a:t>
              </a:r>
              <a:endParaRPr lang="en-US" b="1" dirty="0">
                <a:latin typeface="Source Sans Pro" panose="020B0503030403020204" pitchFamily="34" charset="0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657600" y="1434250"/>
            <a:ext cx="1828800" cy="1994269"/>
            <a:chOff x="3657600" y="1434250"/>
            <a:chExt cx="1828800" cy="1994269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7600" y="1434250"/>
              <a:ext cx="1828800" cy="1828800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4110174" y="3059187"/>
              <a:ext cx="9236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b="1" dirty="0" smtClean="0">
                  <a:latin typeface="Source Sans Pro" panose="020B0503030403020204" pitchFamily="34" charset="0"/>
                </a:rPr>
                <a:t>SOCIAL</a:t>
              </a:r>
              <a:endParaRPr lang="en-US" b="1" dirty="0">
                <a:latin typeface="Source Sans Pro" panose="020B0503030403020204" pitchFamily="34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486399" y="3428519"/>
            <a:ext cx="1828800" cy="2222480"/>
            <a:chOff x="5493923" y="3078384"/>
            <a:chExt cx="1828800" cy="222248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93923" y="3472064"/>
              <a:ext cx="1828800" cy="1828800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5932395" y="3078384"/>
              <a:ext cx="1111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latin typeface="Source Sans Pro" panose="020B0503030403020204" pitchFamily="34" charset="0"/>
                </a:rPr>
                <a:t>HUMANO</a:t>
              </a:r>
              <a:endParaRPr lang="en-US" b="1" dirty="0">
                <a:latin typeface="Source Sans Pro" panose="020B0503030403020204" pitchFamily="34" charset="0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7271664" y="1439400"/>
            <a:ext cx="1828800" cy="1989119"/>
            <a:chOff x="7271664" y="1439400"/>
            <a:chExt cx="1828800" cy="1989119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1664" y="1439400"/>
              <a:ext cx="1828800" cy="1828800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>
              <a:off x="7598659" y="3059187"/>
              <a:ext cx="8544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b="1" dirty="0" smtClean="0">
                  <a:latin typeface="Source Sans Pro" panose="020B0503030403020204" pitchFamily="34" charset="0"/>
                </a:rPr>
                <a:t>FÍSICO</a:t>
              </a:r>
              <a:endParaRPr lang="en-US" b="1" dirty="0">
                <a:latin typeface="Source Sans Pro" panose="020B0503030403020204" pitchFamily="34" charset="0"/>
              </a:endParaRPr>
            </a:p>
          </p:txBody>
        </p:sp>
      </p:grpSp>
      <p:sp>
        <p:nvSpPr>
          <p:cNvPr id="19" name="Rectangle 18"/>
          <p:cNvSpPr/>
          <p:nvPr/>
        </p:nvSpPr>
        <p:spPr>
          <a:xfrm>
            <a:off x="-131478" y="5824823"/>
            <a:ext cx="8523485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46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31478" y="5824823"/>
            <a:ext cx="8523485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533400"/>
            <a:ext cx="8229600" cy="566670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pt-BR" sz="3600" dirty="0" smtClean="0">
                <a:solidFill>
                  <a:srgbClr val="FFC222"/>
                </a:solidFill>
              </a:rPr>
              <a:t>Resultados quantitativos</a:t>
            </a:r>
            <a:endParaRPr lang="en-US" sz="3600" dirty="0" smtClean="0">
              <a:solidFill>
                <a:srgbClr val="FFC222"/>
              </a:solidFill>
            </a:endParaRPr>
          </a:p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err="1" smtClean="0"/>
              <a:t>Produtos</a:t>
            </a:r>
            <a:r>
              <a:rPr lang="en-US" sz="3600" dirty="0" smtClean="0"/>
              <a:t> </a:t>
            </a:r>
            <a:r>
              <a:rPr lang="en-US" sz="3600" dirty="0" err="1"/>
              <a:t>d</a:t>
            </a:r>
            <a:r>
              <a:rPr lang="en-US" sz="3600" dirty="0" err="1" smtClean="0"/>
              <a:t>ireto</a:t>
            </a:r>
            <a:r>
              <a:rPr lang="en-US" sz="3600" dirty="0" smtClean="0"/>
              <a:t> das </a:t>
            </a:r>
            <a:r>
              <a:rPr lang="en-US" sz="3600" dirty="0" err="1" smtClean="0"/>
              <a:t>atividades</a:t>
            </a:r>
            <a:r>
              <a:rPr lang="en-US" sz="3600" dirty="0" smtClean="0"/>
              <a:t> dos </a:t>
            </a:r>
            <a:r>
              <a:rPr lang="en-US" sz="3600" dirty="0" err="1" smtClean="0"/>
              <a:t>projetos</a:t>
            </a:r>
            <a:endParaRPr lang="en-US" sz="3600" dirty="0"/>
          </a:p>
          <a:p>
            <a:pPr marL="0" indent="0">
              <a:buNone/>
            </a:pPr>
            <a:r>
              <a:rPr lang="en-US" sz="3600" dirty="0" err="1" smtClean="0"/>
              <a:t>Exemplos</a:t>
            </a:r>
            <a:r>
              <a:rPr lang="en-US" sz="3600" dirty="0" smtClean="0"/>
              <a:t>: </a:t>
            </a:r>
            <a:r>
              <a:rPr lang="en-US" sz="3600" dirty="0" err="1" smtClean="0"/>
              <a:t>aumento</a:t>
            </a:r>
            <a:r>
              <a:rPr lang="en-US" sz="3600" dirty="0" smtClean="0"/>
              <a:t> de </a:t>
            </a:r>
            <a:r>
              <a:rPr lang="en-US" sz="3600" dirty="0" err="1" smtClean="0"/>
              <a:t>renda</a:t>
            </a:r>
            <a:r>
              <a:rPr lang="en-US" sz="3600" dirty="0" smtClean="0"/>
              <a:t>, </a:t>
            </a:r>
            <a:r>
              <a:rPr lang="en-US" sz="3600" dirty="0" err="1" smtClean="0"/>
              <a:t>toneladas</a:t>
            </a:r>
            <a:r>
              <a:rPr lang="en-US" sz="3600" dirty="0" smtClean="0"/>
              <a:t> de </a:t>
            </a:r>
            <a:r>
              <a:rPr lang="en-US" sz="3600" dirty="0" err="1" smtClean="0"/>
              <a:t>lixo</a:t>
            </a:r>
            <a:r>
              <a:rPr lang="en-US" sz="3600" dirty="0" smtClean="0"/>
              <a:t> </a:t>
            </a:r>
            <a:r>
              <a:rPr lang="en-US" sz="3600" dirty="0" err="1" smtClean="0"/>
              <a:t>recicladas</a:t>
            </a:r>
            <a:r>
              <a:rPr lang="en-US" sz="3600" dirty="0" smtClean="0"/>
              <a:t>, </a:t>
            </a:r>
            <a:r>
              <a:rPr lang="en-US" sz="3600" dirty="0" err="1" smtClean="0"/>
              <a:t>pessoas</a:t>
            </a:r>
            <a:r>
              <a:rPr lang="en-US" sz="3600" dirty="0" smtClean="0"/>
              <a:t> com </a:t>
            </a:r>
            <a:r>
              <a:rPr lang="en-US" sz="3600" dirty="0" err="1" smtClean="0"/>
              <a:t>acesso</a:t>
            </a:r>
            <a:r>
              <a:rPr lang="en-US" sz="3600" dirty="0" smtClean="0"/>
              <a:t> a </a:t>
            </a:r>
            <a:r>
              <a:rPr lang="en-US" sz="3600" dirty="0" err="1" smtClean="0"/>
              <a:t>educação</a:t>
            </a:r>
            <a:endParaRPr lang="en-US" sz="3600" dirty="0" smtClean="0"/>
          </a:p>
          <a:p>
            <a:pPr marL="0" indent="0">
              <a:buNone/>
            </a:pPr>
            <a:endParaRPr lang="pt-BR" sz="3600" dirty="0" smtClean="0">
              <a:solidFill>
                <a:srgbClr val="FFC222"/>
              </a:solidFill>
            </a:endParaRPr>
          </a:p>
          <a:p>
            <a:pPr marL="0" indent="0">
              <a:buNone/>
            </a:pPr>
            <a:endParaRPr lang="pt-BR" sz="3600" dirty="0" smtClean="0">
              <a:solidFill>
                <a:srgbClr val="FFC222"/>
              </a:solidFill>
            </a:endParaRPr>
          </a:p>
          <a:p>
            <a:pPr marL="0" indent="0">
              <a:buNone/>
            </a:pPr>
            <a:r>
              <a:rPr lang="pt-BR" sz="3600" dirty="0" smtClean="0">
                <a:solidFill>
                  <a:srgbClr val="FFC222"/>
                </a:solidFill>
              </a:rPr>
              <a:t>Resultados qualitativos</a:t>
            </a:r>
            <a:endParaRPr lang="en-US" sz="3600" dirty="0" smtClean="0">
              <a:solidFill>
                <a:srgbClr val="FFC222"/>
              </a:solidFill>
            </a:endParaRPr>
          </a:p>
          <a:p>
            <a:pPr marL="0" indent="0">
              <a:buNone/>
            </a:pPr>
            <a:r>
              <a:rPr lang="en-US" sz="3600" dirty="0" err="1" smtClean="0"/>
              <a:t>Benefícios</a:t>
            </a:r>
            <a:r>
              <a:rPr lang="en-US" sz="3600" dirty="0"/>
              <a:t> </a:t>
            </a:r>
            <a:r>
              <a:rPr lang="en-US" sz="3600" dirty="0" err="1" smtClean="0"/>
              <a:t>ou</a:t>
            </a:r>
            <a:r>
              <a:rPr lang="en-US" sz="3600" dirty="0" smtClean="0"/>
              <a:t> </a:t>
            </a:r>
            <a:r>
              <a:rPr lang="en-US" sz="3600" dirty="0" err="1" smtClean="0"/>
              <a:t>mudanças</a:t>
            </a:r>
            <a:r>
              <a:rPr lang="en-US" sz="3600" dirty="0" smtClean="0"/>
              <a:t> </a:t>
            </a:r>
            <a:r>
              <a:rPr lang="en-US" sz="3600" dirty="0" err="1" smtClean="0"/>
              <a:t>que</a:t>
            </a:r>
            <a:r>
              <a:rPr lang="en-US" sz="3600" dirty="0" smtClean="0"/>
              <a:t> as </a:t>
            </a:r>
            <a:r>
              <a:rPr lang="en-US" sz="3600" dirty="0" err="1" smtClean="0"/>
              <a:t>comunidades</a:t>
            </a:r>
            <a:r>
              <a:rPr lang="en-US" sz="3600" dirty="0" smtClean="0"/>
              <a:t> </a:t>
            </a:r>
            <a:r>
              <a:rPr lang="en-US" sz="3600" dirty="0" err="1" smtClean="0"/>
              <a:t>tiveram</a:t>
            </a:r>
            <a:r>
              <a:rPr lang="en-US" sz="3600" dirty="0" smtClean="0"/>
              <a:t> </a:t>
            </a:r>
          </a:p>
          <a:p>
            <a:pPr marL="0" indent="0">
              <a:buNone/>
            </a:pPr>
            <a:r>
              <a:rPr lang="en-US" sz="3600" dirty="0" err="1" smtClean="0"/>
              <a:t>Influenciados</a:t>
            </a:r>
            <a:r>
              <a:rPr lang="en-US" sz="3600" dirty="0" smtClean="0"/>
              <a:t> </a:t>
            </a:r>
            <a:r>
              <a:rPr lang="en-US" sz="3600" dirty="0" err="1" smtClean="0"/>
              <a:t>pelos</a:t>
            </a:r>
            <a:r>
              <a:rPr lang="en-US" sz="3600" dirty="0" smtClean="0"/>
              <a:t> </a:t>
            </a:r>
            <a:r>
              <a:rPr lang="en-US" sz="3600" dirty="0" err="1" smtClean="0"/>
              <a:t>resultados</a:t>
            </a:r>
            <a:r>
              <a:rPr lang="en-US" sz="3600" dirty="0" smtClean="0"/>
              <a:t> </a:t>
            </a:r>
            <a:r>
              <a:rPr lang="en-US" sz="3600" dirty="0" err="1" smtClean="0"/>
              <a:t>quantitativos</a:t>
            </a:r>
            <a:r>
              <a:rPr lang="en-US" sz="3600" dirty="0" smtClean="0"/>
              <a:t>  dos </a:t>
            </a:r>
            <a:r>
              <a:rPr lang="en-US" sz="3600" dirty="0" err="1" smtClean="0"/>
              <a:t>projetos</a:t>
            </a:r>
            <a:r>
              <a:rPr lang="en-US" sz="3600" dirty="0" smtClean="0"/>
              <a:t> </a:t>
            </a:r>
          </a:p>
          <a:p>
            <a:pPr marL="0" indent="0">
              <a:buNone/>
            </a:pPr>
            <a:r>
              <a:rPr lang="en-US" sz="3600" dirty="0" err="1" smtClean="0"/>
              <a:t>Exemplos</a:t>
            </a:r>
            <a:r>
              <a:rPr lang="en-US" sz="3600" dirty="0" smtClean="0"/>
              <a:t>: </a:t>
            </a:r>
            <a:r>
              <a:rPr lang="en-US" sz="3600" dirty="0" err="1" smtClean="0"/>
              <a:t>Empoderamento</a:t>
            </a:r>
            <a:r>
              <a:rPr lang="en-US" sz="3600" dirty="0" smtClean="0"/>
              <a:t>, </a:t>
            </a:r>
            <a:r>
              <a:rPr lang="en-US" sz="3600" dirty="0" err="1" smtClean="0"/>
              <a:t>mudança</a:t>
            </a:r>
            <a:r>
              <a:rPr lang="en-US" sz="3600" dirty="0" smtClean="0"/>
              <a:t> de </a:t>
            </a:r>
            <a:r>
              <a:rPr lang="en-US" sz="3600" dirty="0" err="1" smtClean="0"/>
              <a:t>comportamento</a:t>
            </a:r>
            <a:r>
              <a:rPr lang="en-US" sz="3600" dirty="0" smtClean="0"/>
              <a:t>, </a:t>
            </a:r>
            <a:r>
              <a:rPr lang="en-US" sz="3600" dirty="0" err="1" smtClean="0"/>
              <a:t>aquisição</a:t>
            </a:r>
            <a:r>
              <a:rPr lang="en-US" sz="3600" dirty="0" smtClean="0"/>
              <a:t> de </a:t>
            </a:r>
            <a:r>
              <a:rPr lang="en-US" sz="3600" dirty="0" err="1" smtClean="0"/>
              <a:t>conhecimento</a:t>
            </a:r>
            <a:r>
              <a:rPr lang="en-US" sz="3600" dirty="0" smtClean="0"/>
              <a:t>, etc. </a:t>
            </a:r>
            <a:endParaRPr lang="en-US" sz="3600" dirty="0" smtClean="0"/>
          </a:p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err="1" smtClean="0"/>
              <a:t>Os</a:t>
            </a:r>
            <a:r>
              <a:rPr lang="en-US" sz="3600" dirty="0" smtClean="0"/>
              <a:t> </a:t>
            </a:r>
            <a:r>
              <a:rPr lang="en-US" sz="3600" dirty="0" err="1"/>
              <a:t>resultados</a:t>
            </a:r>
            <a:r>
              <a:rPr lang="en-US" sz="3600" dirty="0"/>
              <a:t> </a:t>
            </a:r>
            <a:r>
              <a:rPr lang="en-US" sz="3600" dirty="0" err="1"/>
              <a:t>qualitativos</a:t>
            </a:r>
            <a:r>
              <a:rPr lang="en-US" sz="3600" dirty="0"/>
              <a:t> </a:t>
            </a:r>
            <a:r>
              <a:rPr lang="en-US" sz="3600" dirty="0" err="1"/>
              <a:t>devem</a:t>
            </a:r>
            <a:r>
              <a:rPr lang="en-US" sz="3600" dirty="0"/>
              <a:t> </a:t>
            </a:r>
            <a:r>
              <a:rPr lang="en-US" sz="3600" dirty="0" err="1"/>
              <a:t>envolver</a:t>
            </a:r>
            <a:r>
              <a:rPr lang="en-US" sz="3600" dirty="0"/>
              <a:t> </a:t>
            </a:r>
            <a:r>
              <a:rPr lang="en-US" sz="3600" dirty="0" err="1">
                <a:solidFill>
                  <a:srgbClr val="FFC222"/>
                </a:solidFill>
              </a:rPr>
              <a:t>métricas</a:t>
            </a:r>
            <a:r>
              <a:rPr lang="en-US" sz="3600" dirty="0">
                <a:solidFill>
                  <a:srgbClr val="FFC222"/>
                </a:solidFill>
              </a:rPr>
              <a:t> </a:t>
            </a:r>
            <a:r>
              <a:rPr lang="en-US" sz="3600" dirty="0" err="1" smtClean="0">
                <a:solidFill>
                  <a:srgbClr val="FFC222"/>
                </a:solidFill>
              </a:rPr>
              <a:t>quantificáveis</a:t>
            </a:r>
            <a:endParaRPr lang="en-US" sz="3600" dirty="0" smtClean="0">
              <a:solidFill>
                <a:srgbClr val="FFC2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984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788" y="206088"/>
            <a:ext cx="8229600" cy="1143000"/>
          </a:xfrm>
        </p:spPr>
        <p:txBody>
          <a:bodyPr/>
          <a:lstStyle/>
          <a:p>
            <a:r>
              <a:rPr lang="pt-BR" dirty="0" smtClean="0"/>
              <a:t>Determinando</a:t>
            </a:r>
            <a:r>
              <a:rPr lang="pt-BR" baseline="0" dirty="0" smtClean="0"/>
              <a:t> como medir</a:t>
            </a:r>
            <a:endParaRPr lang="en-US" dirty="0"/>
          </a:p>
        </p:txBody>
      </p:sp>
      <p:sp>
        <p:nvSpPr>
          <p:cNvPr id="9" name="L-Shape 8"/>
          <p:cNvSpPr/>
          <p:nvPr/>
        </p:nvSpPr>
        <p:spPr>
          <a:xfrm rot="5400000">
            <a:off x="1224439" y="-71272"/>
            <a:ext cx="928089" cy="1544320"/>
          </a:xfrm>
          <a:prstGeom prst="corner">
            <a:avLst>
              <a:gd name="adj1" fmla="val 16120"/>
              <a:gd name="adj2" fmla="val 16110"/>
            </a:avLst>
          </a:prstGeom>
        </p:spPr>
        <p:style>
          <a:lnRef idx="2">
            <a:schemeClr val="accent6">
              <a:hueOff val="0"/>
              <a:satOff val="0"/>
              <a:lumOff val="0"/>
              <a:alphaOff val="0"/>
            </a:schemeClr>
          </a:lnRef>
          <a:fillRef idx="1">
            <a:schemeClr val="accent6">
              <a:hueOff val="0"/>
              <a:satOff val="0"/>
              <a:lumOff val="0"/>
              <a:alphaOff val="0"/>
            </a:schemeClr>
          </a:fillRef>
          <a:effectRef idx="0">
            <a:schemeClr val="accent6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189350" y="410203"/>
            <a:ext cx="1394220" cy="1222116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Rectangle 18"/>
          <p:cNvSpPr/>
          <p:nvPr/>
        </p:nvSpPr>
        <p:spPr>
          <a:xfrm>
            <a:off x="876772" y="2438655"/>
            <a:ext cx="1394220" cy="1222116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" name="Isosceles Triangle 19"/>
          <p:cNvSpPr/>
          <p:nvPr/>
        </p:nvSpPr>
        <p:spPr>
          <a:xfrm>
            <a:off x="552752" y="272678"/>
            <a:ext cx="263060" cy="263060"/>
          </a:xfrm>
          <a:prstGeom prst="triangle">
            <a:avLst>
              <a:gd name="adj" fmla="val 100000"/>
            </a:avLst>
          </a:prstGeom>
        </p:spPr>
        <p:style>
          <a:lnRef idx="2">
            <a:schemeClr val="accent5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1" name="L-Shape 20"/>
          <p:cNvSpPr/>
          <p:nvPr/>
        </p:nvSpPr>
        <p:spPr>
          <a:xfrm rot="5400000">
            <a:off x="200492" y="981931"/>
            <a:ext cx="274320" cy="274320"/>
          </a:xfrm>
          <a:prstGeom prst="corner">
            <a:avLst>
              <a:gd name="adj1" fmla="val 16120"/>
              <a:gd name="adj2" fmla="val 16110"/>
            </a:avLst>
          </a:prstGeom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2" name="Isosceles Triangle 21"/>
          <p:cNvSpPr/>
          <p:nvPr/>
        </p:nvSpPr>
        <p:spPr>
          <a:xfrm>
            <a:off x="187074" y="639970"/>
            <a:ext cx="263060" cy="263060"/>
          </a:xfrm>
          <a:prstGeom prst="triangle">
            <a:avLst>
              <a:gd name="adj" fmla="val 100000"/>
            </a:avLst>
          </a:prstGeom>
        </p:spPr>
        <p:style>
          <a:lnRef idx="2">
            <a:schemeClr val="accent3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3" name="L-Shape 22"/>
          <p:cNvSpPr/>
          <p:nvPr/>
        </p:nvSpPr>
        <p:spPr>
          <a:xfrm rot="5400000">
            <a:off x="548639" y="609492"/>
            <a:ext cx="274320" cy="274320"/>
          </a:xfrm>
          <a:prstGeom prst="corner">
            <a:avLst>
              <a:gd name="adj1" fmla="val 16120"/>
              <a:gd name="adj2" fmla="val 16110"/>
            </a:avLst>
          </a:prstGeom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4" name="Content Placeholder 2"/>
          <p:cNvSpPr>
            <a:spLocks noGrp="1"/>
          </p:cNvSpPr>
          <p:nvPr>
            <p:ph idx="1"/>
          </p:nvPr>
        </p:nvSpPr>
        <p:spPr>
          <a:xfrm>
            <a:off x="487680" y="1632319"/>
            <a:ext cx="8229600" cy="43109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 smtClean="0"/>
              <a:t>Os processos e ferramentas de mensuração vão depender das necessidades específicas e áreas de engajamento do Time.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O Time pode se orientar para escolher como medir a partir dos recursos.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-131478" y="5824823"/>
            <a:ext cx="8523485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3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Indicadores Organizacionais do Time</a:t>
            </a:r>
            <a:endParaRPr lang="en-US" dirty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873" y="1996645"/>
            <a:ext cx="8239125" cy="12267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313" y="3928110"/>
            <a:ext cx="5467350" cy="1409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03873" y="1627313"/>
            <a:ext cx="3296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Controle de Membros do Time: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95313" y="3594854"/>
            <a:ext cx="972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Viagens</a:t>
            </a:r>
            <a:endParaRPr lang="en-US" b="1" dirty="0"/>
          </a:p>
        </p:txBody>
      </p:sp>
      <p:sp>
        <p:nvSpPr>
          <p:cNvPr id="9" name="Rectangle 8"/>
          <p:cNvSpPr/>
          <p:nvPr/>
        </p:nvSpPr>
        <p:spPr>
          <a:xfrm>
            <a:off x="-131478" y="5824823"/>
            <a:ext cx="8523485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421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31478" y="5824823"/>
            <a:ext cx="8523485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03873" y="362393"/>
            <a:ext cx="924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Visitas:</a:t>
            </a:r>
            <a:endParaRPr lang="en-US" b="1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233" y="731725"/>
            <a:ext cx="8615362" cy="2220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95313" y="3425633"/>
            <a:ext cx="1189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Reuniões:</a:t>
            </a:r>
            <a:endParaRPr lang="en-US" b="1" dirty="0"/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313" y="3794965"/>
            <a:ext cx="5657850" cy="2390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07860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4540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pt-BR" dirty="0" smtClean="0"/>
              <a:t>Indicadores de Performance do Programa</a:t>
            </a:r>
            <a:endParaRPr lang="en-US" dirty="0"/>
          </a:p>
        </p:txBody>
      </p:sp>
      <p:pic>
        <p:nvPicPr>
          <p:cNvPr id="9217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" y="1463245"/>
            <a:ext cx="8473440" cy="2146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34353" y="1093913"/>
            <a:ext cx="3256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Acompanhamento/ Follow Up:</a:t>
            </a:r>
            <a:endParaRPr lang="en-US" b="1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" y="4037223"/>
            <a:ext cx="8341042" cy="2693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7"/>
          <p:cNvSpPr/>
          <p:nvPr/>
        </p:nvSpPr>
        <p:spPr>
          <a:xfrm>
            <a:off x="519113" y="3713611"/>
            <a:ext cx="15386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 smtClean="0"/>
              <a:t>Beneficiados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95717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131478" y="5824823"/>
            <a:ext cx="8523485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1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313" y="713423"/>
            <a:ext cx="5929747" cy="3157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519113" y="345571"/>
            <a:ext cx="11626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 smtClean="0"/>
              <a:t>Produção</a:t>
            </a:r>
            <a:endParaRPr lang="en-US" b="1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313" y="4269105"/>
            <a:ext cx="7581900" cy="2495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613731" y="3900301"/>
            <a:ext cx="15947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 smtClean="0"/>
              <a:t>Treinamentos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41846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31478" y="5824823"/>
            <a:ext cx="8523485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Indicadores de Impacto Social e Econômico</a:t>
            </a:r>
            <a:endParaRPr 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" y="1871662"/>
            <a:ext cx="8972550" cy="119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3125" y="3047048"/>
            <a:ext cx="4857750" cy="119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313" y="5048250"/>
            <a:ext cx="5781675" cy="1028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87141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-131478" y="5824823"/>
            <a:ext cx="8523485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2130" y="216799"/>
            <a:ext cx="8229600" cy="1143000"/>
          </a:xfrm>
        </p:spPr>
        <p:txBody>
          <a:bodyPr/>
          <a:lstStyle/>
          <a:p>
            <a:r>
              <a:rPr lang="pt-BR" dirty="0" smtClean="0"/>
              <a:t>Utilizando os dados em Relatórios</a:t>
            </a:r>
            <a:endParaRPr lang="en-US" dirty="0"/>
          </a:p>
        </p:txBody>
      </p:sp>
      <p:sp>
        <p:nvSpPr>
          <p:cNvPr id="4" name="Isosceles Triangle 3"/>
          <p:cNvSpPr/>
          <p:nvPr/>
        </p:nvSpPr>
        <p:spPr>
          <a:xfrm>
            <a:off x="537512" y="623198"/>
            <a:ext cx="263060" cy="263060"/>
          </a:xfrm>
          <a:prstGeom prst="triangle">
            <a:avLst>
              <a:gd name="adj" fmla="val 100000"/>
            </a:avLst>
          </a:prstGeom>
        </p:spPr>
        <p:style>
          <a:lnRef idx="2">
            <a:schemeClr val="accent5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5" name="L-Shape 4"/>
          <p:cNvSpPr/>
          <p:nvPr/>
        </p:nvSpPr>
        <p:spPr>
          <a:xfrm rot="5400000">
            <a:off x="890923" y="587364"/>
            <a:ext cx="274320" cy="274320"/>
          </a:xfrm>
          <a:prstGeom prst="corner">
            <a:avLst>
              <a:gd name="adj1" fmla="val 16120"/>
              <a:gd name="adj2" fmla="val 16110"/>
            </a:avLst>
          </a:prstGeom>
        </p:spPr>
        <p:style>
          <a:lnRef idx="2">
            <a:schemeClr val="accent6">
              <a:hueOff val="0"/>
              <a:satOff val="0"/>
              <a:lumOff val="0"/>
              <a:alphaOff val="0"/>
            </a:schemeClr>
          </a:lnRef>
          <a:fillRef idx="1">
            <a:schemeClr val="accent6">
              <a:hueOff val="0"/>
              <a:satOff val="0"/>
              <a:lumOff val="0"/>
              <a:alphaOff val="0"/>
            </a:schemeClr>
          </a:fillRef>
          <a:effectRef idx="0">
            <a:schemeClr val="accent6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174110" y="715003"/>
            <a:ext cx="1394220" cy="1222116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" name="L-Shape 6"/>
          <p:cNvSpPr/>
          <p:nvPr/>
        </p:nvSpPr>
        <p:spPr>
          <a:xfrm rot="5400000">
            <a:off x="185252" y="1332451"/>
            <a:ext cx="274320" cy="274320"/>
          </a:xfrm>
          <a:prstGeom prst="corner">
            <a:avLst>
              <a:gd name="adj1" fmla="val 16120"/>
              <a:gd name="adj2" fmla="val 16110"/>
            </a:avLst>
          </a:prstGeom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" name="Isosceles Triangle 7"/>
          <p:cNvSpPr/>
          <p:nvPr/>
        </p:nvSpPr>
        <p:spPr>
          <a:xfrm>
            <a:off x="171834" y="990490"/>
            <a:ext cx="263060" cy="263060"/>
          </a:xfrm>
          <a:prstGeom prst="triangle">
            <a:avLst>
              <a:gd name="adj" fmla="val 100000"/>
            </a:avLst>
          </a:prstGeom>
        </p:spPr>
        <p:style>
          <a:lnRef idx="2">
            <a:schemeClr val="accent3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9" name="L-Shape 8"/>
          <p:cNvSpPr/>
          <p:nvPr/>
        </p:nvSpPr>
        <p:spPr>
          <a:xfrm rot="5400000">
            <a:off x="533399" y="960012"/>
            <a:ext cx="274320" cy="274320"/>
          </a:xfrm>
          <a:prstGeom prst="corner">
            <a:avLst>
              <a:gd name="adj1" fmla="val 16120"/>
              <a:gd name="adj2" fmla="val 16110"/>
            </a:avLst>
          </a:prstGeom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0" name="Isosceles Triangle 9"/>
          <p:cNvSpPr/>
          <p:nvPr/>
        </p:nvSpPr>
        <p:spPr>
          <a:xfrm>
            <a:off x="906163" y="261578"/>
            <a:ext cx="263060" cy="263060"/>
          </a:xfrm>
          <a:prstGeom prst="triangle">
            <a:avLst>
              <a:gd name="adj" fmla="val 100000"/>
            </a:avLst>
          </a:prstGeom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1" name="L-Shape 10"/>
          <p:cNvSpPr/>
          <p:nvPr/>
        </p:nvSpPr>
        <p:spPr>
          <a:xfrm rot="5400000">
            <a:off x="1560523" y="-77556"/>
            <a:ext cx="928089" cy="1544320"/>
          </a:xfrm>
          <a:prstGeom prst="corner">
            <a:avLst>
              <a:gd name="adj1" fmla="val 16120"/>
              <a:gd name="adj2" fmla="val 16110"/>
            </a:avLst>
          </a:prstGeom>
        </p:spPr>
        <p:style>
          <a:lnRef idx="2">
            <a:schemeClr val="accent3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4162710" y="3105499"/>
            <a:ext cx="1394220" cy="1222116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" name="TextBox 19"/>
          <p:cNvSpPr txBox="1"/>
          <p:nvPr/>
        </p:nvSpPr>
        <p:spPr>
          <a:xfrm>
            <a:off x="595312" y="1606771"/>
            <a:ext cx="8061325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 smtClean="0"/>
              <a:t>Os indicadores deverão estar compilados em uma lista, que seja fácil o entendimento para todos os membros.</a:t>
            </a:r>
          </a:p>
          <a:p>
            <a:endParaRPr lang="pt-BR" sz="3200" dirty="0" smtClean="0"/>
          </a:p>
          <a:p>
            <a:r>
              <a:rPr lang="pt-BR" sz="3200" dirty="0" smtClean="0"/>
              <a:t>Deverão gerar uma base de dados que resulte em relatórios gráficos  e visuais</a:t>
            </a:r>
          </a:p>
          <a:p>
            <a:endParaRPr lang="pt-BR" sz="3200" dirty="0" smtClean="0"/>
          </a:p>
          <a:p>
            <a:r>
              <a:rPr lang="pt-BR" sz="3200" b="1" dirty="0"/>
              <a:t>Os indicadores deverão conter a a base e a meta a ser atingida no ciclo.</a:t>
            </a:r>
          </a:p>
          <a:p>
            <a:endParaRPr lang="pt-BR" sz="3200" dirty="0" smtClean="0"/>
          </a:p>
          <a:p>
            <a:endParaRPr lang="pt-BR" sz="3200" dirty="0"/>
          </a:p>
          <a:p>
            <a:r>
              <a:rPr lang="pt-BR" sz="3200" b="1" dirty="0" smtClean="0"/>
              <a:t> 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467030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31478" y="5824823"/>
            <a:ext cx="8523485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5185365"/>
              </p:ext>
            </p:extLst>
          </p:nvPr>
        </p:nvGraphicFramePr>
        <p:xfrm>
          <a:off x="457200" y="365760"/>
          <a:ext cx="8229600" cy="57604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73268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781623" y="5782384"/>
            <a:ext cx="9143999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ttp://socialmediadata.com/wp-content/uploads/2013/07/social-media-data-tracking-620x33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342120" cy="4972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581" y="4910050"/>
            <a:ext cx="8229600" cy="1143000"/>
          </a:xfrm>
        </p:spPr>
        <p:txBody>
          <a:bodyPr>
            <a:normAutofit fontScale="90000"/>
          </a:bodyPr>
          <a:lstStyle/>
          <a:p>
            <a:pPr algn="r"/>
            <a:r>
              <a:rPr lang="pt-BR" dirty="0" smtClean="0">
                <a:solidFill>
                  <a:srgbClr val="515356"/>
                </a:solidFill>
              </a:rPr>
              <a:t>ENABLE PROGRESS </a:t>
            </a:r>
            <a:br>
              <a:rPr lang="pt-BR" dirty="0" smtClean="0">
                <a:solidFill>
                  <a:srgbClr val="515356"/>
                </a:solidFill>
              </a:rPr>
            </a:br>
            <a:r>
              <a:rPr lang="pt-BR" dirty="0" smtClean="0">
                <a:solidFill>
                  <a:srgbClr val="515356"/>
                </a:solidFill>
              </a:rPr>
              <a:t>MENSURAÇÃO DE </a:t>
            </a:r>
            <a:r>
              <a:rPr lang="pt-BR" dirty="0" smtClean="0"/>
              <a:t>RESULTADOS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6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Planilhas dos Projetos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Identifique os indicadores mais importantes!</a:t>
            </a:r>
          </a:p>
          <a:p>
            <a:endParaRPr lang="en-US" dirty="0"/>
          </a:p>
        </p:txBody>
      </p:sp>
      <p:pic>
        <p:nvPicPr>
          <p:cNvPr id="14337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7412" y="2821305"/>
            <a:ext cx="4829175" cy="2952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-131478" y="5824823"/>
            <a:ext cx="8523485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322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Planilha de Gerenciamento Geral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Planilha única que, em poucas linhas, traz uma visualização geral do Time</a:t>
            </a:r>
          </a:p>
          <a:p>
            <a:pPr marL="0" indent="0">
              <a:buNone/>
            </a:pPr>
            <a:r>
              <a:rPr lang="pt-BR" dirty="0" smtClean="0"/>
              <a:t>	- Ajuda a tomar decisões estratégicas</a:t>
            </a:r>
          </a:p>
          <a:p>
            <a:pPr marL="0" indent="0">
              <a:buNone/>
            </a:pPr>
            <a:r>
              <a:rPr lang="pt-BR" dirty="0"/>
              <a:t>	</a:t>
            </a:r>
            <a:r>
              <a:rPr lang="pt-BR" dirty="0" smtClean="0"/>
              <a:t>- Ferramenta de Acompanhamento dos 	Coordenadores de Programa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	</a:t>
            </a:r>
            <a:r>
              <a:rPr lang="pt-BR" b="1" dirty="0" smtClean="0"/>
              <a:t>Data de Implementação: Janeiro de 2015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-131478" y="5824823"/>
            <a:ext cx="8523485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21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31478" y="5824823"/>
            <a:ext cx="9946038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Planilha de Gerenciamento Geral</a:t>
            </a:r>
            <a:endParaRPr 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2" y="1282085"/>
            <a:ext cx="8113395" cy="54625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73874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146" name="Picture 2" descr="http://bothendsofthelead.com.au/wp-content/uploads/2014/08/Plan-Your-Day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" y="1906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423283" y="5796742"/>
            <a:ext cx="3633499" cy="81741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33399" y="5685904"/>
            <a:ext cx="3675784" cy="831273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164617" y="5789301"/>
            <a:ext cx="26571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dirty="0" smtClean="0">
                <a:solidFill>
                  <a:schemeClr val="bg1"/>
                </a:solidFill>
              </a:rPr>
              <a:t>Dúvidas? </a:t>
            </a:r>
            <a:endParaRPr lang="en-US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235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781623" y="5782384"/>
            <a:ext cx="9143999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Por que mensurar?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224052"/>
            <a:ext cx="8839200" cy="496824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pt-BR" dirty="0" smtClean="0"/>
          </a:p>
          <a:p>
            <a:pPr marL="0" indent="0" algn="r">
              <a:buNone/>
            </a:pPr>
            <a:r>
              <a:rPr lang="pt-BR" dirty="0" smtClean="0"/>
              <a:t>DIAGNOSTICAR A </a:t>
            </a:r>
            <a:r>
              <a:rPr lang="pt-BR" dirty="0" smtClean="0">
                <a:solidFill>
                  <a:srgbClr val="FFC222"/>
                </a:solidFill>
                <a:latin typeface="Source Sans Pro Black" pitchFamily="34" charset="0"/>
              </a:rPr>
              <a:t>SAÚDE DO TIME </a:t>
            </a:r>
            <a:r>
              <a:rPr lang="pt-BR" dirty="0" smtClean="0"/>
              <a:t>E PROJETOS</a:t>
            </a:r>
          </a:p>
          <a:p>
            <a:pPr marL="0" indent="0" algn="r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ENCONTRAR </a:t>
            </a:r>
            <a:r>
              <a:rPr lang="pt-BR" dirty="0" smtClean="0">
                <a:solidFill>
                  <a:srgbClr val="FFC222"/>
                </a:solidFill>
                <a:latin typeface="Source Sans Pro Black" pitchFamily="34" charset="0"/>
              </a:rPr>
              <a:t>SOLUÇÕES</a:t>
            </a:r>
            <a:r>
              <a:rPr lang="pt-BR" dirty="0" smtClean="0"/>
              <a:t> PARA OS PROBLEMAS </a:t>
            </a:r>
            <a:r>
              <a:rPr lang="pt-BR" dirty="0" smtClean="0">
                <a:solidFill>
                  <a:srgbClr val="FFC222"/>
                </a:solidFill>
                <a:latin typeface="Source Sans Pro Black" pitchFamily="34" charset="0"/>
              </a:rPr>
              <a:t>BASEADAS NOS RESULTADOS</a:t>
            </a:r>
          </a:p>
          <a:p>
            <a:pPr marL="0" indent="0" algn="r">
              <a:buNone/>
            </a:pPr>
            <a:endParaRPr lang="pt-BR" dirty="0" smtClean="0"/>
          </a:p>
          <a:p>
            <a:pPr marL="0" indent="0" algn="r">
              <a:buNone/>
            </a:pPr>
            <a:r>
              <a:rPr lang="pt-BR" dirty="0" smtClean="0"/>
              <a:t>TOMAR AS </a:t>
            </a:r>
            <a:r>
              <a:rPr lang="pt-BR" dirty="0" smtClean="0">
                <a:solidFill>
                  <a:srgbClr val="FFC222"/>
                </a:solidFill>
                <a:latin typeface="Source Sans Pro Black" pitchFamily="34" charset="0"/>
              </a:rPr>
              <a:t>MELHORES DECISÕES GERENCIAIS</a:t>
            </a:r>
          </a:p>
          <a:p>
            <a:pPr marL="0" indent="0" algn="r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PLANEJAR </a:t>
            </a:r>
            <a:r>
              <a:rPr lang="pt-BR" dirty="0" smtClean="0">
                <a:solidFill>
                  <a:srgbClr val="FFC222"/>
                </a:solidFill>
                <a:latin typeface="Source Sans Pro Black" pitchFamily="34" charset="0"/>
              </a:rPr>
              <a:t>MELHORIAS A LONGO-PRAZO</a:t>
            </a:r>
          </a:p>
          <a:p>
            <a:endParaRPr lang="en-US" dirty="0"/>
          </a:p>
        </p:txBody>
      </p:sp>
      <p:pic>
        <p:nvPicPr>
          <p:cNvPr id="2050" name="Picture 2" descr="http://wp.patheos.com.s3.amazonaws.com/blogs/exploringourmatrix/files/2014/02/path-to-succes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20" y="1497136"/>
            <a:ext cx="6859851" cy="4285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-181955" y="3639759"/>
            <a:ext cx="9143999" cy="214262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4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  <p:bldP spid="6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O que é um sistema de mensuração de resultados?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Série de medidas para ajudar  a transformar suposições em fatos facilmente compreensíveis</a:t>
            </a:r>
          </a:p>
          <a:p>
            <a:pPr marL="0" indent="0">
              <a:buNone/>
            </a:pPr>
            <a:r>
              <a:rPr lang="pt-BR" dirty="0"/>
              <a:t>M</a:t>
            </a:r>
            <a:r>
              <a:rPr lang="pt-BR" dirty="0" smtClean="0"/>
              <a:t>ostrar </a:t>
            </a:r>
            <a:r>
              <a:rPr lang="pt-BR" dirty="0"/>
              <a:t>o caminho para melhorias que levam ao </a:t>
            </a:r>
            <a:r>
              <a:rPr lang="pt-BR" dirty="0" smtClean="0"/>
              <a:t>um projeto mais eficaz</a:t>
            </a:r>
            <a:endParaRPr lang="en-US" dirty="0"/>
          </a:p>
        </p:txBody>
      </p:sp>
      <p:sp>
        <p:nvSpPr>
          <p:cNvPr id="4" name="AutoShape 2" descr="https://americandrycleaner.com/sites/default/files/styles/large/public/images/articles/main/success-path-road.jpg?itok=mgq6W1VV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https://americandrycleaner.com/sites/default/files/styles/large/public/images/articles/main/success-path-road.jpg?itok=mgq6W1VV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-131478" y="5824823"/>
            <a:ext cx="8523485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195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>
            <a:off x="-781623" y="5782384"/>
            <a:ext cx="9143999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Pie 35"/>
          <p:cNvSpPr/>
          <p:nvPr/>
        </p:nvSpPr>
        <p:spPr>
          <a:xfrm rot="5400000">
            <a:off x="824869" y="3044290"/>
            <a:ext cx="3200400" cy="3200400"/>
          </a:xfrm>
          <a:prstGeom prst="pie">
            <a:avLst>
              <a:gd name="adj1" fmla="val 10800000"/>
              <a:gd name="adj2" fmla="val 162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>
                <a:solidFill>
                  <a:schemeClr val="tx1"/>
                </a:solidFill>
              </a:rPr>
              <a:t>1d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pt-BR" dirty="0" smtClean="0">
                <a:solidFill>
                  <a:srgbClr val="515356"/>
                </a:solidFill>
              </a:rPr>
              <a:t>O ciclo de mensuração </a:t>
            </a:r>
            <a:br>
              <a:rPr lang="pt-BR" dirty="0" smtClean="0">
                <a:solidFill>
                  <a:srgbClr val="515356"/>
                </a:solidFill>
              </a:rPr>
            </a:br>
            <a:r>
              <a:rPr lang="pt-BR" dirty="0" smtClean="0">
                <a:solidFill>
                  <a:srgbClr val="515356"/>
                </a:solidFill>
              </a:rPr>
              <a:t>de desempenho</a:t>
            </a:r>
            <a:endParaRPr lang="en-US" dirty="0">
              <a:solidFill>
                <a:srgbClr val="515356"/>
              </a:solidFill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367811864"/>
              </p:ext>
            </p:extLst>
          </p:nvPr>
        </p:nvGraphicFramePr>
        <p:xfrm>
          <a:off x="476613" y="1429861"/>
          <a:ext cx="3779520" cy="6893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2226950" y="2155811"/>
            <a:ext cx="406984" cy="320343"/>
            <a:chOff x="3333634" y="3229152"/>
            <a:chExt cx="406984" cy="320343"/>
          </a:xfrm>
        </p:grpSpPr>
        <p:sp>
          <p:nvSpPr>
            <p:cNvPr id="11" name="Right Arrow 10"/>
            <p:cNvSpPr/>
            <p:nvPr/>
          </p:nvSpPr>
          <p:spPr>
            <a:xfrm rot="5400000">
              <a:off x="3376954" y="3185832"/>
              <a:ext cx="320343" cy="40698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300436"/>
                <a:satOff val="-3004"/>
                <a:lumOff val="-1177"/>
                <a:alphaOff val="0"/>
              </a:schemeClr>
            </a:fillRef>
            <a:effectRef idx="0">
              <a:schemeClr val="accent5">
                <a:hueOff val="-300436"/>
                <a:satOff val="-3004"/>
                <a:lumOff val="-117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Right Arrow 4"/>
            <p:cNvSpPr/>
            <p:nvPr/>
          </p:nvSpPr>
          <p:spPr>
            <a:xfrm rot="21600000">
              <a:off x="3473057" y="3267229"/>
              <a:ext cx="224240" cy="24419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300" kern="120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230367" y="2456946"/>
            <a:ext cx="54472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 smtClean="0">
                <a:solidFill>
                  <a:srgbClr val="515356"/>
                </a:solidFill>
                <a:latin typeface="Source Sans Pro Black" pitchFamily="34" charset="0"/>
              </a:rPr>
              <a:t>Atividades e Operações</a:t>
            </a:r>
            <a:endParaRPr lang="en-US" sz="3200" dirty="0">
              <a:solidFill>
                <a:srgbClr val="515356"/>
              </a:solidFill>
              <a:latin typeface="Source Sans Pro Black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692517" y="3436071"/>
            <a:ext cx="34204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smtClean="0">
                <a:solidFill>
                  <a:schemeClr val="accent2"/>
                </a:solidFill>
                <a:latin typeface="Source Sans Pro Black" pitchFamily="34" charset="0"/>
              </a:rPr>
              <a:t>Mensurar</a:t>
            </a:r>
            <a:endParaRPr lang="en-US" sz="4000" dirty="0">
              <a:solidFill>
                <a:schemeClr val="accent2"/>
              </a:solidFill>
              <a:latin typeface="Source Sans Pro Black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692517" y="3967890"/>
            <a:ext cx="28774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smtClean="0">
                <a:solidFill>
                  <a:schemeClr val="accent4"/>
                </a:solidFill>
                <a:latin typeface="Source Sans Pro Black" pitchFamily="34" charset="0"/>
              </a:rPr>
              <a:t>Registrar</a:t>
            </a:r>
            <a:endParaRPr lang="en-US" sz="4000" dirty="0">
              <a:solidFill>
                <a:schemeClr val="accent4"/>
              </a:solidFill>
              <a:latin typeface="Source Sans Pro Black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692516" y="4516422"/>
            <a:ext cx="31370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smtClean="0">
                <a:solidFill>
                  <a:schemeClr val="accent1"/>
                </a:solidFill>
                <a:latin typeface="Source Sans Pro Black" pitchFamily="34" charset="0"/>
              </a:rPr>
              <a:t>Aprender</a:t>
            </a:r>
            <a:endParaRPr lang="en-US" sz="4000" dirty="0">
              <a:solidFill>
                <a:schemeClr val="accent1"/>
              </a:solidFill>
              <a:latin typeface="Source Sans Pro Black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692517" y="5077500"/>
            <a:ext cx="28774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smtClean="0">
                <a:solidFill>
                  <a:schemeClr val="accent3"/>
                </a:solidFill>
                <a:latin typeface="Source Sans Pro Black" pitchFamily="34" charset="0"/>
              </a:rPr>
              <a:t>Melhorar</a:t>
            </a:r>
            <a:endParaRPr lang="en-US" sz="4000" dirty="0">
              <a:solidFill>
                <a:schemeClr val="accent3"/>
              </a:solidFill>
              <a:latin typeface="Source Sans Pro Black" pitchFamily="34" charset="0"/>
            </a:endParaRPr>
          </a:p>
        </p:txBody>
      </p:sp>
      <p:sp>
        <p:nvSpPr>
          <p:cNvPr id="21" name="Pie 20"/>
          <p:cNvSpPr/>
          <p:nvPr/>
        </p:nvSpPr>
        <p:spPr>
          <a:xfrm>
            <a:off x="824869" y="3044290"/>
            <a:ext cx="3200400" cy="3200400"/>
          </a:xfrm>
          <a:prstGeom prst="pie">
            <a:avLst>
              <a:gd name="adj1" fmla="val 10800000"/>
              <a:gd name="adj2" fmla="val 1620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Pie 36"/>
          <p:cNvSpPr/>
          <p:nvPr/>
        </p:nvSpPr>
        <p:spPr>
          <a:xfrm rot="16200000">
            <a:off x="824869" y="3044290"/>
            <a:ext cx="3200400" cy="3200400"/>
          </a:xfrm>
          <a:prstGeom prst="pie">
            <a:avLst>
              <a:gd name="adj1" fmla="val 10800000"/>
              <a:gd name="adj2" fmla="val 162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Pie 37"/>
          <p:cNvSpPr/>
          <p:nvPr/>
        </p:nvSpPr>
        <p:spPr>
          <a:xfrm rot="10800000">
            <a:off x="824869" y="3044290"/>
            <a:ext cx="3200400" cy="3200400"/>
          </a:xfrm>
          <a:prstGeom prst="pie">
            <a:avLst>
              <a:gd name="adj1" fmla="val 10800000"/>
              <a:gd name="adj2" fmla="val 1620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8" name="Picture 3" descr="C:\Users\Poliveira\Downloads\noun_1693_cc.pn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-50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9356"/>
          <a:stretch/>
        </p:blipFill>
        <p:spPr bwMode="auto">
          <a:xfrm>
            <a:off x="2514413" y="3399911"/>
            <a:ext cx="1236372" cy="1163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C:\Users\Poliveira\Downloads\Tudo\New folder\icon_3654\icon_3654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100000" contras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136" y="4867353"/>
            <a:ext cx="842373" cy="842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C:\Users\Poliveira\Downloads\noun_55578_cc.png"/>
          <p:cNvPicPr>
            <a:picLocks noChangeAspect="1" noChangeArrowheads="1"/>
          </p:cNvPicPr>
          <p:nvPr/>
        </p:nvPicPr>
        <p:blipFill rotWithShape="1"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3074"/>
          <a:stretch/>
        </p:blipFill>
        <p:spPr bwMode="auto">
          <a:xfrm>
            <a:off x="2544893" y="4672774"/>
            <a:ext cx="1236372" cy="1109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1" name="Picture 9" descr="C:\Users\Poliveira\Downloads\noun_28093_cc.png"/>
          <p:cNvPicPr>
            <a:picLocks noChangeAspect="1" noChangeArrowheads="1"/>
          </p:cNvPicPr>
          <p:nvPr/>
        </p:nvPicPr>
        <p:blipFill rotWithShape="1"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879"/>
          <a:stretch/>
        </p:blipFill>
        <p:spPr bwMode="auto">
          <a:xfrm>
            <a:off x="1108137" y="3236628"/>
            <a:ext cx="1288716" cy="1279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7706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Construindo seu próprio sistema</a:t>
            </a:r>
            <a:r>
              <a:rPr lang="pt-BR" baseline="0" dirty="0" smtClean="0"/>
              <a:t> de mensuração</a:t>
            </a:r>
            <a:r>
              <a:rPr lang="pt-BR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4</a:t>
            </a:r>
            <a:r>
              <a:rPr lang="pt-BR" dirty="0" smtClean="0"/>
              <a:t> passos</a:t>
            </a:r>
          </a:p>
          <a:p>
            <a:endParaRPr lang="pt-BR" dirty="0" smtClean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7358158"/>
              </p:ext>
            </p:extLst>
          </p:nvPr>
        </p:nvGraphicFramePr>
        <p:xfrm>
          <a:off x="381000" y="2408237"/>
          <a:ext cx="8382000" cy="4144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/>
          <p:cNvSpPr/>
          <p:nvPr/>
        </p:nvSpPr>
        <p:spPr>
          <a:xfrm>
            <a:off x="-792222" y="5839155"/>
            <a:ext cx="9143999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719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B00887B-204E-4B13-B2DE-BB44EC6619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BB00887B-204E-4B13-B2DE-BB44EC66199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02AD6F5-1570-4967-B599-262CBDDAE2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graphicEl>
                                              <a:dgm id="{402AD6F5-1570-4967-B599-262CBDDAE21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4C0414C-E8C0-4200-8EF6-3069F51D50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graphicEl>
                                              <a:dgm id="{B4C0414C-E8C0-4200-8EF6-3069F51D50B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2D8B3A7-1AE4-43EB-A27D-AF43A833CE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graphicEl>
                                              <a:dgm id="{E2D8B3A7-1AE4-43EB-A27D-AF43A833CE7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3702EE4-ADCB-4D8D-995F-8275D82217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graphicEl>
                                              <a:dgm id="{73702EE4-ADCB-4D8D-995F-8275D82217F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A7E25D6-2B2E-4C7E-810F-5E7A639CBE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graphicEl>
                                              <a:dgm id="{DA7E25D6-2B2E-4C7E-810F-5E7A639CBED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41353E3-4CC6-4359-8182-0850793789C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graphicEl>
                                              <a:dgm id="{941353E3-4CC6-4359-8182-0850793789C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846A58E-C958-41BD-8143-9F37338F29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graphicEl>
                                              <a:dgm id="{2846A58E-C958-41BD-8143-9F37338F294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A4DD54F-10FB-4909-9CE1-972B6650E1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graphicEl>
                                              <a:dgm id="{9A4DD54F-10FB-4909-9CE1-972B6650E1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B389BFF-0E22-4038-86E0-F9E8036858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graphicEl>
                                              <a:dgm id="{AB389BFF-0E22-4038-86E0-F9E80368588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A20D3CD-2436-42BF-9206-C228668CE5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>
                                            <p:graphicEl>
                                              <a:dgm id="{5A20D3CD-2436-42BF-9206-C228668CE5D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-837942" y="5855058"/>
            <a:ext cx="9143999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524257" y="535380"/>
            <a:ext cx="5700712" cy="81741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634372" y="424542"/>
            <a:ext cx="5742997" cy="831273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634372" y="501872"/>
            <a:ext cx="7525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 smtClean="0">
                <a:solidFill>
                  <a:schemeClr val="bg1"/>
                </a:solidFill>
              </a:rPr>
              <a:t>Planejando o que medir</a:t>
            </a:r>
            <a:endParaRPr lang="en-US" sz="4000" b="1" dirty="0">
              <a:solidFill>
                <a:schemeClr val="bg1"/>
              </a:solidFill>
            </a:endParaRPr>
          </a:p>
        </p:txBody>
      </p:sp>
      <p:pic>
        <p:nvPicPr>
          <p:cNvPr id="2052" name="Picture 4" descr="http://www.fapcom.edu.br/wp-content/uploads/2013/11/Planejamento-Converted-01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500" b="99667" l="2500" r="95333">
                        <a14:foregroundMark x1="38833" y1="39167" x2="38833" y2="39167"/>
                        <a14:foregroundMark x1="50500" y1="39167" x2="50333" y2="37833"/>
                        <a14:foregroundMark x1="51667" y1="44167" x2="52333" y2="44167"/>
                        <a14:foregroundMark x1="55333" y1="42333" x2="56167" y2="41000"/>
                        <a14:foregroundMark x1="18500" y1="76833" x2="20167" y2="32167"/>
                        <a14:foregroundMark x1="16167" y1="79500" x2="10833" y2="40167"/>
                        <a14:foregroundMark x1="4167" y1="10833" x2="49500" y2="39667"/>
                        <a14:foregroundMark x1="6833" y1="37000" x2="36167" y2="7167"/>
                        <a14:foregroundMark x1="13167" y1="38833" x2="4333" y2="10333"/>
                        <a14:foregroundMark x1="5667" y1="37500" x2="4333" y2="9333"/>
                        <a14:foregroundMark x1="79667" y1="26667" x2="66500" y2="27667"/>
                        <a14:foregroundMark x1="60167" y1="44167" x2="93167" y2="49000"/>
                        <a14:foregroundMark x1="88667" y1="53000" x2="57500" y2="53833"/>
                        <a14:foregroundMark x1="78000" y1="77500" x2="79833" y2="32500"/>
                        <a14:foregroundMark x1="90333" y1="78833" x2="87667" y2="40833"/>
                        <a14:backgroundMark x1="667" y1="37333" x2="1000" y2="10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5812" y="1172572"/>
            <a:ext cx="5715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7789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20922" y="5824823"/>
            <a:ext cx="8523485" cy="10331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-Shape 5"/>
          <p:cNvSpPr/>
          <p:nvPr/>
        </p:nvSpPr>
        <p:spPr>
          <a:xfrm rot="5400000">
            <a:off x="510807" y="-62051"/>
            <a:ext cx="928089" cy="1544320"/>
          </a:xfrm>
          <a:prstGeom prst="corner">
            <a:avLst>
              <a:gd name="adj1" fmla="val 16120"/>
              <a:gd name="adj2" fmla="val 16110"/>
            </a:avLst>
          </a:prstGeom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951486" y="2894594"/>
            <a:ext cx="1394220" cy="1222116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2812" y="199570"/>
            <a:ext cx="8229600" cy="1143000"/>
          </a:xfrm>
        </p:spPr>
        <p:txBody>
          <a:bodyPr/>
          <a:lstStyle/>
          <a:p>
            <a:r>
              <a:rPr lang="pt-BR" dirty="0" smtClean="0"/>
              <a:t>  Planejando o que medir</a:t>
            </a:r>
            <a:endParaRPr lang="en-US" dirty="0"/>
          </a:p>
        </p:txBody>
      </p:sp>
      <p:pic>
        <p:nvPicPr>
          <p:cNvPr id="8" name="Picture 2" descr="http://www.gpscommander.com/wp-content/uploads/2012/11/iStock_000013038250Larg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0180" y="2894594"/>
            <a:ext cx="6263640" cy="4470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39082" y="1931347"/>
            <a:ext cx="69615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i="1" dirty="0" smtClean="0"/>
              <a:t>A-Determinar um Grupo responsável pela avaliação</a:t>
            </a:r>
          </a:p>
          <a:p>
            <a:r>
              <a:rPr lang="pt-BR" sz="2400" dirty="0" smtClean="0"/>
              <a:t>Sistema Participativo de Avaliação</a:t>
            </a:r>
          </a:p>
          <a:p>
            <a:r>
              <a:rPr lang="pt-BR" sz="2400" dirty="0" smtClean="0"/>
              <a:t>1 a 5 pessoas: Time e Complexidade dos projetos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03804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Enactus">
      <a:dk1>
        <a:srgbClr val="515356"/>
      </a:dk1>
      <a:lt1>
        <a:sysClr val="window" lastClr="FFFFFF"/>
      </a:lt1>
      <a:dk2>
        <a:srgbClr val="1F497D"/>
      </a:dk2>
      <a:lt2>
        <a:srgbClr val="EEECE1"/>
      </a:lt2>
      <a:accent1>
        <a:srgbClr val="0096D6"/>
      </a:accent1>
      <a:accent2>
        <a:srgbClr val="92278F"/>
      </a:accent2>
      <a:accent3>
        <a:srgbClr val="49A942"/>
      </a:accent3>
      <a:accent4>
        <a:srgbClr val="C41230"/>
      </a:accent4>
      <a:accent5>
        <a:srgbClr val="FFC222"/>
      </a:accent5>
      <a:accent6>
        <a:srgbClr val="F8971D"/>
      </a:accent6>
      <a:hlink>
        <a:srgbClr val="0096D6"/>
      </a:hlink>
      <a:folHlink>
        <a:srgbClr val="92278F"/>
      </a:folHlink>
    </a:clrScheme>
    <a:fontScheme name="Enactus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7304</TotalTime>
  <Words>872</Words>
  <Application>Microsoft Office PowerPoint</Application>
  <PresentationFormat>On-screen Show (4:3)</PresentationFormat>
  <Paragraphs>193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Source Sans Pro</vt:lpstr>
      <vt:lpstr>Source Sans Pro Black</vt:lpstr>
      <vt:lpstr>Calibri</vt:lpstr>
      <vt:lpstr>1_Office Theme</vt:lpstr>
      <vt:lpstr>PowerPoint Presentation</vt:lpstr>
      <vt:lpstr>PowerPoint Presentation</vt:lpstr>
      <vt:lpstr>ENABLE PROGRESS  MENSURAÇÃO DE RESULTADOS</vt:lpstr>
      <vt:lpstr>Por que mensurar?</vt:lpstr>
      <vt:lpstr>O que é um sistema de mensuração de resultados?</vt:lpstr>
      <vt:lpstr>O ciclo de mensuração  de desempenho</vt:lpstr>
      <vt:lpstr>Construindo seu próprio sistema de mensuração </vt:lpstr>
      <vt:lpstr>PowerPoint Presentation</vt:lpstr>
      <vt:lpstr>  Planejando o que medir</vt:lpstr>
      <vt:lpstr>PowerPoint Presentation</vt:lpstr>
      <vt:lpstr>PowerPoint Presentation</vt:lpstr>
      <vt:lpstr> Escolhendo o que medir</vt:lpstr>
      <vt:lpstr>Indicadores Organizacionais do Time </vt:lpstr>
      <vt:lpstr>PowerPoint Presentation</vt:lpstr>
      <vt:lpstr>Indicadores de Performance do Programa </vt:lpstr>
      <vt:lpstr>PowerPoint Presentation</vt:lpstr>
      <vt:lpstr>Indicadores de impacto Social e Econômico</vt:lpstr>
      <vt:lpstr>PowerPoint Presentation</vt:lpstr>
      <vt:lpstr>Dicas:</vt:lpstr>
      <vt:lpstr>PowerPoint Presentation</vt:lpstr>
      <vt:lpstr>PowerPoint Presentation</vt:lpstr>
      <vt:lpstr>Determinando como medir</vt:lpstr>
      <vt:lpstr>Indicadores Organizacionais do Time</vt:lpstr>
      <vt:lpstr>PowerPoint Presentation</vt:lpstr>
      <vt:lpstr>Indicadores de Performance do Programa</vt:lpstr>
      <vt:lpstr>PowerPoint Presentation</vt:lpstr>
      <vt:lpstr>Indicadores de Impacto Social e Econômico</vt:lpstr>
      <vt:lpstr>Utilizando os dados em Relatórios</vt:lpstr>
      <vt:lpstr>PowerPoint Presentation</vt:lpstr>
      <vt:lpstr>Planilhas dos Projetos</vt:lpstr>
      <vt:lpstr>Planilha de Gerenciamento Geral</vt:lpstr>
      <vt:lpstr>Planilha de Gerenciamento Geral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 Burton</dc:creator>
  <cp:lastModifiedBy>Paula Oliveira</cp:lastModifiedBy>
  <cp:revision>269</cp:revision>
  <cp:lastPrinted>2013-09-05T02:23:06Z</cp:lastPrinted>
  <dcterms:created xsi:type="dcterms:W3CDTF">2013-03-28T22:08:28Z</dcterms:created>
  <dcterms:modified xsi:type="dcterms:W3CDTF">2014-12-13T03:34:58Z</dcterms:modified>
</cp:coreProperties>
</file>

<file path=docProps/thumbnail.jpeg>
</file>